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901" r:id="rId3"/>
    <p:sldId id="895" r:id="rId4"/>
    <p:sldId id="902" r:id="rId5"/>
    <p:sldId id="887" r:id="rId6"/>
    <p:sldId id="851" r:id="rId7"/>
    <p:sldId id="852" r:id="rId8"/>
    <p:sldId id="375" r:id="rId9"/>
    <p:sldId id="900" r:id="rId10"/>
    <p:sldId id="898" r:id="rId11"/>
    <p:sldId id="882" r:id="rId12"/>
    <p:sldId id="883" r:id="rId13"/>
    <p:sldId id="866" r:id="rId14"/>
    <p:sldId id="855" r:id="rId15"/>
    <p:sldId id="891" r:id="rId16"/>
    <p:sldId id="892" r:id="rId17"/>
    <p:sldId id="853" r:id="rId18"/>
    <p:sldId id="616" r:id="rId19"/>
    <p:sldId id="428" r:id="rId20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E2"/>
    <a:srgbClr val="005A9E"/>
    <a:srgbClr val="0065B0"/>
    <a:srgbClr val="95B3D7"/>
    <a:srgbClr val="376092"/>
    <a:srgbClr val="B9CDE5"/>
    <a:srgbClr val="DCE6F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0" autoAdjust="0"/>
    <p:restoredTop sz="85359" autoAdjust="0"/>
  </p:normalViewPr>
  <p:slideViewPr>
    <p:cSldViewPr snapToGrid="0" showGuides="1">
      <p:cViewPr varScale="1">
        <p:scale>
          <a:sx n="70" d="100"/>
          <a:sy n="70" d="100"/>
        </p:scale>
        <p:origin x="811" y="38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85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g HAN" userId="e7e25bdc11979f29" providerId="LiveId" clId="{AC791D0F-A9AD-4492-B31D-C056A1111652}"/>
    <pc:docChg chg="delSld">
      <pc:chgData name="Gang HAN" userId="e7e25bdc11979f29" providerId="LiveId" clId="{AC791D0F-A9AD-4492-B31D-C056A1111652}" dt="2026-01-23T13:17:31.540" v="0" actId="2696"/>
      <pc:docMkLst>
        <pc:docMk/>
      </pc:docMkLst>
      <pc:sldChg chg="del">
        <pc:chgData name="Gang HAN" userId="e7e25bdc11979f29" providerId="LiveId" clId="{AC791D0F-A9AD-4492-B31D-C056A1111652}" dt="2026-01-23T13:17:31.540" v="0" actId="2696"/>
        <pc:sldMkLst>
          <pc:docMk/>
          <pc:sldMk cId="2876976945" sldId="90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811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091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The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mill’s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ball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nose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accuracy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can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be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controlled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between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R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± </a:t>
            </a:r>
            <a:r>
              <a:rPr lang="en-US" altLang="zh-CN" sz="1200" b="1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0.0015</a:t>
            </a:r>
            <a:r>
              <a:rPr lang="zh-CN" altLang="en-US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200" b="0" dirty="0">
                <a:solidFill>
                  <a:srgbClr val="0159A1"/>
                </a:solidFill>
                <a:latin typeface="+mn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mm.</a:t>
            </a:r>
            <a:endParaRPr lang="zh-CN" altLang="en-US" sz="1200" b="0" dirty="0">
              <a:solidFill>
                <a:srgbClr val="0159A1"/>
              </a:solidFill>
              <a:latin typeface="+mn-lt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282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246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FDB183-DD33-890A-8FE5-3E56FDD699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8052" y="128137"/>
            <a:ext cx="9324975" cy="4540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TOOL NAME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95958984-4C30-BF5D-F0C2-D9F4C99861E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93250" y="845900"/>
            <a:ext cx="2311400" cy="56628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2208B2-4D67-0E73-646F-84502F78F372}"/>
              </a:ext>
            </a:extLst>
          </p:cNvPr>
          <p:cNvSpPr txBox="1"/>
          <p:nvPr userDrawn="1"/>
        </p:nvSpPr>
        <p:spPr>
          <a:xfrm>
            <a:off x="137160" y="6603675"/>
            <a:ext cx="1197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000" b="1" dirty="0"/>
              <a:t>SGSO Technology Europe GmbH   -   info@sgso-europe.com   -   Europark Fichtenhain A13a, 47807 Krefeld, Germany</a:t>
            </a:r>
          </a:p>
        </p:txBody>
      </p:sp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927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5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4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jpeg"/><Relationship Id="rId11" Type="http://schemas.openxmlformats.org/officeDocument/2006/relationships/image" Target="../media/image47.png"/><Relationship Id="rId5" Type="http://schemas.openxmlformats.org/officeDocument/2006/relationships/image" Target="../media/image74.jpeg"/><Relationship Id="rId10" Type="http://schemas.openxmlformats.org/officeDocument/2006/relationships/image" Target="../media/image79.png"/><Relationship Id="rId4" Type="http://schemas.openxmlformats.org/officeDocument/2006/relationships/image" Target="../media/image73.jpeg"/><Relationship Id="rId9" Type="http://schemas.openxmlformats.org/officeDocument/2006/relationships/image" Target="../media/image7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25.png"/><Relationship Id="rId3" Type="http://schemas.openxmlformats.org/officeDocument/2006/relationships/tags" Target="../tags/tag13.xml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84.jpe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8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5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em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jpeg"/><Relationship Id="rId11" Type="http://schemas.openxmlformats.org/officeDocument/2006/relationships/image" Target="../media/image31.png"/><Relationship Id="rId5" Type="http://schemas.openxmlformats.org/officeDocument/2006/relationships/oleObject" Target="../embeddings/oleObject3.bin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9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905701" y="3293916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Miniature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Deep End Mill 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865" y="648619"/>
            <a:ext cx="5099831" cy="19966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BE84EB2-A5C2-BA01-4E41-735E766D97B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848"/>
          <a:stretch>
            <a:fillRect/>
          </a:stretch>
        </p:blipFill>
        <p:spPr>
          <a:xfrm>
            <a:off x="8608440" y="3958585"/>
            <a:ext cx="1003344" cy="225079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7DF5305-DC50-17A2-0BF6-9A95F9F77F9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56848"/>
          <a:stretch>
            <a:fillRect/>
          </a:stretch>
        </p:blipFill>
        <p:spPr>
          <a:xfrm>
            <a:off x="9611784" y="3958584"/>
            <a:ext cx="1003344" cy="2250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12117FC-0330-5944-4D53-21BAA362CAB0}"/>
              </a:ext>
            </a:extLst>
          </p:cNvPr>
          <p:cNvGrpSpPr/>
          <p:nvPr/>
        </p:nvGrpSpPr>
        <p:grpSpPr>
          <a:xfrm>
            <a:off x="3642963" y="4793839"/>
            <a:ext cx="7445829" cy="1751239"/>
            <a:chOff x="-1420586" y="1600200"/>
            <a:chExt cx="7445829" cy="1751239"/>
          </a:xfrm>
        </p:grpSpPr>
        <p:pic>
          <p:nvPicPr>
            <p:cNvPr id="5" name="图片 151">
              <a:extLst>
                <a:ext uri="{FF2B5EF4-FFF2-40B4-BE49-F238E27FC236}">
                  <a16:creationId xmlns:a16="http://schemas.microsoft.com/office/drawing/2014/main" id="{00000000-0008-0000-0100-000098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420586" y="1600200"/>
              <a:ext cx="1899558" cy="175123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" name="图片 152">
              <a:extLst>
                <a:ext uri="{FF2B5EF4-FFF2-40B4-BE49-F238E27FC236}">
                  <a16:creationId xmlns:a16="http://schemas.microsoft.com/office/drawing/2014/main" id="{00000000-0008-0000-0100-000099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0872" y="1600200"/>
              <a:ext cx="1899557" cy="17417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" name="图片 153">
              <a:extLst>
                <a:ext uri="{FF2B5EF4-FFF2-40B4-BE49-F238E27FC236}">
                  <a16:creationId xmlns:a16="http://schemas.microsoft.com/office/drawing/2014/main" id="{00000000-0008-0000-0100-00009A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02329" y="1600200"/>
              <a:ext cx="1909082" cy="173899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" name="图片 154">
              <a:extLst>
                <a:ext uri="{FF2B5EF4-FFF2-40B4-BE49-F238E27FC236}">
                  <a16:creationId xmlns:a16="http://schemas.microsoft.com/office/drawing/2014/main" id="{00000000-0008-0000-0100-00009B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58615" y="1600200"/>
              <a:ext cx="1866628" cy="1751239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361F3A06-742D-5F90-C569-1501B628E3BB}"/>
              </a:ext>
            </a:extLst>
          </p:cNvPr>
          <p:cNvGrpSpPr/>
          <p:nvPr/>
        </p:nvGrpSpPr>
        <p:grpSpPr>
          <a:xfrm>
            <a:off x="920003" y="2693059"/>
            <a:ext cx="7474404" cy="1741714"/>
            <a:chOff x="-1420586" y="3516086"/>
            <a:chExt cx="7474404" cy="1741714"/>
          </a:xfrm>
        </p:grpSpPr>
        <p:pic>
          <p:nvPicPr>
            <p:cNvPr id="13" name="图片 61">
              <a:extLst>
                <a:ext uri="{FF2B5EF4-FFF2-40B4-BE49-F238E27FC236}">
                  <a16:creationId xmlns:a16="http://schemas.microsoft.com/office/drawing/2014/main" id="{00000000-0008-0000-0100-00003E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420586" y="3516086"/>
              <a:ext cx="1899558" cy="17417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" name="图片 62">
              <a:extLst>
                <a:ext uri="{FF2B5EF4-FFF2-40B4-BE49-F238E27FC236}">
                  <a16:creationId xmlns:a16="http://schemas.microsoft.com/office/drawing/2014/main" id="{00000000-0008-0000-0100-00003F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0872" y="3516086"/>
              <a:ext cx="1899557" cy="17417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" name="图片 63">
              <a:extLst>
                <a:ext uri="{FF2B5EF4-FFF2-40B4-BE49-F238E27FC236}">
                  <a16:creationId xmlns:a16="http://schemas.microsoft.com/office/drawing/2014/main" id="{00000000-0008-0000-0100-00004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02329" y="3516086"/>
              <a:ext cx="1909082" cy="174171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" name="图片 64">
              <a:extLst>
                <a:ext uri="{FF2B5EF4-FFF2-40B4-BE49-F238E27FC236}">
                  <a16:creationId xmlns:a16="http://schemas.microsoft.com/office/drawing/2014/main" id="{00000000-0008-0000-0100-000041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163786" y="3516086"/>
              <a:ext cx="1890032" cy="174171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文本框 12">
            <a:extLst>
              <a:ext uri="{FF2B5EF4-FFF2-40B4-BE49-F238E27FC236}">
                <a16:creationId xmlns:a16="http://schemas.microsoft.com/office/drawing/2014/main" id="{9061F266-B668-A483-F663-8F39CE940DCC}"/>
              </a:ext>
            </a:extLst>
          </p:cNvPr>
          <p:cNvSpPr txBox="1"/>
          <p:nvPr/>
        </p:nvSpPr>
        <p:spPr>
          <a:xfrm>
            <a:off x="3912324" y="764333"/>
            <a:ext cx="3106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75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120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0,03mm/t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0,06mm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</a:t>
            </a: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31ACD055-6156-F920-C48B-F95D09C2EAF2}"/>
              </a:ext>
            </a:extLst>
          </p:cNvPr>
          <p:cNvSpPr txBox="1"/>
          <p:nvPr/>
        </p:nvSpPr>
        <p:spPr>
          <a:xfrm>
            <a:off x="171251" y="764333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Quick Jet 1612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HSK63 –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SKL2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D2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xR0.2xL10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1.2083ESR   HRC50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Finishing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F70CF32-0C91-337D-F296-7C8BEEE7A9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10310356" y="5207380"/>
            <a:ext cx="2573192" cy="44151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892CC85-362F-00BF-AAC4-FA1F606ED31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6401" t="3290" r="35172" b="3834"/>
          <a:stretch>
            <a:fillRect/>
          </a:stretch>
        </p:blipFill>
        <p:spPr>
          <a:xfrm>
            <a:off x="-44178" y="2333993"/>
            <a:ext cx="878595" cy="287052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1122D59-96AA-DA95-AD0E-E623D810058D}"/>
              </a:ext>
            </a:extLst>
          </p:cNvPr>
          <p:cNvSpPr txBox="1"/>
          <p:nvPr/>
        </p:nvSpPr>
        <p:spPr>
          <a:xfrm>
            <a:off x="1702086" y="2508393"/>
            <a:ext cx="3127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dirty="0">
                <a:highlight>
                  <a:srgbClr val="FFFF00"/>
                </a:highlight>
              </a:rPr>
              <a:t>HSXR2020R0.2L10 (after 600m)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F14161A-F22D-4C83-17D6-30120239678D}"/>
              </a:ext>
            </a:extLst>
          </p:cNvPr>
          <p:cNvSpPr txBox="1"/>
          <p:nvPr/>
        </p:nvSpPr>
        <p:spPr>
          <a:xfrm>
            <a:off x="7018638" y="4596927"/>
            <a:ext cx="4123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dirty="0">
                <a:highlight>
                  <a:srgbClr val="FFFF00"/>
                </a:highlight>
              </a:rPr>
              <a:t>J Company 4J***020002080  (after 400m)</a:t>
            </a:r>
            <a:endParaRPr lang="de-DE" dirty="0">
              <a:highlight>
                <a:srgbClr val="FFFF00"/>
              </a:highlight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1FD650D1-FBC6-BD03-847C-FC7D289BBB24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HSXR2L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767C329-1311-9EFA-F45B-8F4F37AA7C7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30" y="2294315"/>
            <a:ext cx="1240860" cy="55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2">
            <a:extLst>
              <a:ext uri="{FF2B5EF4-FFF2-40B4-BE49-F238E27FC236}">
                <a16:creationId xmlns:a16="http://schemas.microsoft.com/office/drawing/2014/main" id="{6D041C68-D882-59DA-ED3E-57C9E52F5C66}"/>
              </a:ext>
            </a:extLst>
          </p:cNvPr>
          <p:cNvSpPr txBox="1"/>
          <p:nvPr/>
        </p:nvSpPr>
        <p:spPr>
          <a:xfrm>
            <a:off x="4328713" y="764333"/>
            <a:ext cx="3106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127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0.03mm/t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760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0.03mm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2mm-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0.2mm</a:t>
            </a: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F5D0756B-D6C2-45A0-C5B9-93260A6F0AB0}"/>
              </a:ext>
            </a:extLst>
          </p:cNvPr>
          <p:cNvSpPr txBox="1"/>
          <p:nvPr/>
        </p:nvSpPr>
        <p:spPr>
          <a:xfrm>
            <a:off x="171251" y="764333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PowRgrip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 HSK63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D2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xL20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1.2343ESR   HRC52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 slotting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302AFB9-8601-110B-F215-32117834F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8" y="2732911"/>
            <a:ext cx="1639966" cy="73768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44391F9-BCC0-74DD-A6D1-A0D7A3573E3F}"/>
              </a:ext>
            </a:extLst>
          </p:cNvPr>
          <p:cNvSpPr txBox="1"/>
          <p:nvPr/>
        </p:nvSpPr>
        <p:spPr>
          <a:xfrm>
            <a:off x="0" y="3460125"/>
            <a:ext cx="21599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</a:t>
            </a:r>
            <a:r>
              <a:rPr lang="de-DE" altLang="zh-CN"/>
              <a:t>SXE</a:t>
            </a:r>
            <a:r>
              <a:rPr lang="de-DE"/>
              <a:t>2020L10 0450</a:t>
            </a: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FCF1D07D-6274-0A2E-FD44-CF3240A92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117" y="618809"/>
            <a:ext cx="3106314" cy="244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30622BEA-C737-79D0-9E44-804B7903A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9171" y="3301646"/>
            <a:ext cx="2655922" cy="2972006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B4047AB-ED14-9A10-C677-A238B1050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8408" y="3306614"/>
            <a:ext cx="2602046" cy="2972006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C043C88F-215D-DFFA-3229-E5481334FA73}"/>
              </a:ext>
            </a:extLst>
          </p:cNvPr>
          <p:cNvSpPr txBox="1"/>
          <p:nvPr/>
        </p:nvSpPr>
        <p:spPr>
          <a:xfrm>
            <a:off x="7990114" y="3790620"/>
            <a:ext cx="403063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tested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items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comparison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SGSO HSXE2020L10 0450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H </a:t>
            </a:r>
            <a:r>
              <a:rPr lang="de-DE" dirty="0" err="1"/>
              <a:t>company</a:t>
            </a:r>
            <a:r>
              <a:rPr lang="de-DE" dirty="0"/>
              <a:t> E****-2020-10-ATH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 </a:t>
            </a:r>
            <a:r>
              <a:rPr lang="de-DE" dirty="0" err="1"/>
              <a:t>company</a:t>
            </a:r>
            <a:r>
              <a:rPr lang="de-DE" dirty="0"/>
              <a:t> M**230 08-00200-20100</a:t>
            </a:r>
          </a:p>
          <a:p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big</a:t>
            </a:r>
            <a:r>
              <a:rPr lang="de-DE" dirty="0"/>
              <a:t> </a:t>
            </a:r>
            <a:r>
              <a:rPr lang="de-DE" dirty="0" err="1"/>
              <a:t>difference</a:t>
            </a:r>
            <a:r>
              <a:rPr lang="de-DE" dirty="0"/>
              <a:t> in </a:t>
            </a:r>
            <a:r>
              <a:rPr lang="de-DE" dirty="0" err="1"/>
              <a:t>tool</a:t>
            </a:r>
            <a:r>
              <a:rPr lang="de-DE" dirty="0"/>
              <a:t> </a:t>
            </a:r>
            <a:r>
              <a:rPr lang="de-DE" dirty="0" err="1"/>
              <a:t>wear</a:t>
            </a:r>
            <a:r>
              <a:rPr lang="de-DE" dirty="0"/>
              <a:t>, but SGSO </a:t>
            </a:r>
            <a:r>
              <a:rPr lang="de-DE" dirty="0" err="1"/>
              <a:t>created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tolerance</a:t>
            </a:r>
            <a:r>
              <a:rPr lang="de-DE" dirty="0"/>
              <a:t> in </a:t>
            </a:r>
            <a:r>
              <a:rPr lang="de-DE" dirty="0" err="1"/>
              <a:t>width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ribs</a:t>
            </a:r>
            <a:r>
              <a:rPr lang="de-DE" dirty="0"/>
              <a:t>. 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0A6D2A4-B74E-FBC3-3143-82682CC6AB67}"/>
              </a:ext>
            </a:extLst>
          </p:cNvPr>
          <p:cNvSpPr txBox="1"/>
          <p:nvPr/>
        </p:nvSpPr>
        <p:spPr>
          <a:xfrm>
            <a:off x="7881712" y="3067380"/>
            <a:ext cx="25133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/>
              <a:t>Machine</a:t>
            </a:r>
            <a:r>
              <a:rPr lang="de-DE" dirty="0"/>
              <a:t> Time: 90min</a:t>
            </a:r>
          </a:p>
        </p:txBody>
      </p:sp>
      <p:pic>
        <p:nvPicPr>
          <p:cNvPr id="6" name="Grafik 5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B8368775-9DCD-D9F7-2B8E-3F2C19293D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161E513-E244-585C-EEC7-EA1D3035FC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-256859" y="4875143"/>
            <a:ext cx="2624160" cy="455113"/>
          </a:xfrm>
          <a:prstGeom prst="rect">
            <a:avLst/>
          </a:prstGeom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EA5100A9-B264-1BA1-B3E6-FF3EC3F18E2C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HSXE2L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227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75CB0-6572-B418-FA25-E8F6034A6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12">
            <a:extLst>
              <a:ext uri="{FF2B5EF4-FFF2-40B4-BE49-F238E27FC236}">
                <a16:creationId xmlns:a16="http://schemas.microsoft.com/office/drawing/2014/main" id="{C7F0BF5B-392B-1342-BDC5-528F30EF528C}"/>
              </a:ext>
            </a:extLst>
          </p:cNvPr>
          <p:cNvSpPr txBox="1"/>
          <p:nvPr/>
        </p:nvSpPr>
        <p:spPr>
          <a:xfrm>
            <a:off x="171251" y="764333"/>
            <a:ext cx="3962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Roeders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PowRgrip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. HSK40E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D1xR0,5xL4 </a:t>
            </a: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D2xR1xL6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1.2343ESR   HRC54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 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32FAF66-4537-853E-BBE8-5E810A7B6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1" y="3301646"/>
            <a:ext cx="1639966" cy="73768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8C18AAE-9FF7-AC28-5320-6A5F6B3B6F37}"/>
              </a:ext>
            </a:extLst>
          </p:cNvPr>
          <p:cNvSpPr txBox="1"/>
          <p:nvPr/>
        </p:nvSpPr>
        <p:spPr>
          <a:xfrm>
            <a:off x="-21137" y="4028860"/>
            <a:ext cx="21599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/>
              <a:t>H</a:t>
            </a:r>
            <a:r>
              <a:rPr lang="de-DE" altLang="zh-CN"/>
              <a:t>SXB</a:t>
            </a:r>
            <a:r>
              <a:rPr lang="de-DE"/>
              <a:t>2020L6 0450</a:t>
            </a:r>
          </a:p>
          <a:p>
            <a:r>
              <a:rPr lang="de-DE"/>
              <a:t>HSXB2010L4 0450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AE0B60B-44D7-ECFA-DF87-64447CF16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719" y="1082709"/>
            <a:ext cx="8625840" cy="166116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1FD8BED-75B3-7D02-41B0-D4DE38B77F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366" t="9222" b="6951"/>
          <a:stretch>
            <a:fillRect/>
          </a:stretch>
        </p:blipFill>
        <p:spPr>
          <a:xfrm>
            <a:off x="2720215" y="3592912"/>
            <a:ext cx="1872085" cy="264725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69671A-0E00-FCD6-0325-ABFA6743CC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9548" t="21797" r="27462" b="19649"/>
          <a:stretch>
            <a:fillRect/>
          </a:stretch>
        </p:blipFill>
        <p:spPr>
          <a:xfrm>
            <a:off x="5405556" y="3592912"/>
            <a:ext cx="1489514" cy="267728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4707685-A7B7-3F18-4B8C-91C1369CFD42}"/>
              </a:ext>
            </a:extLst>
          </p:cNvPr>
          <p:cNvSpPr txBox="1"/>
          <p:nvPr/>
        </p:nvSpPr>
        <p:spPr>
          <a:xfrm>
            <a:off x="7129850" y="3790620"/>
            <a:ext cx="48909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Customer Comments: </a:t>
            </a:r>
          </a:p>
          <a:p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compared</a:t>
            </a:r>
            <a:r>
              <a:rPr lang="de-DE" dirty="0"/>
              <a:t> SGSO </a:t>
            </a:r>
            <a:r>
              <a:rPr lang="de-DE" dirty="0" err="1"/>
              <a:t>with</a:t>
            </a:r>
            <a:r>
              <a:rPr lang="de-DE" dirty="0"/>
              <a:t> H </a:t>
            </a:r>
            <a:r>
              <a:rPr lang="de-DE" dirty="0" err="1"/>
              <a:t>company</a:t>
            </a:r>
            <a:r>
              <a:rPr lang="de-DE" dirty="0"/>
              <a:t> MR***230SF, </a:t>
            </a:r>
            <a:r>
              <a:rPr lang="de-DE" dirty="0" err="1"/>
              <a:t>finally</a:t>
            </a:r>
            <a:r>
              <a:rPr lang="de-DE" dirty="0"/>
              <a:t> SGSO </a:t>
            </a:r>
            <a:r>
              <a:rPr lang="de-DE" dirty="0" err="1"/>
              <a:t>reached</a:t>
            </a:r>
            <a:r>
              <a:rPr lang="de-DE" dirty="0"/>
              <a:t> </a:t>
            </a:r>
            <a:r>
              <a:rPr lang="de-DE" dirty="0" err="1"/>
              <a:t>smaller</a:t>
            </a:r>
            <a:r>
              <a:rPr lang="de-DE" dirty="0"/>
              <a:t> </a:t>
            </a:r>
            <a:r>
              <a:rPr lang="de-DE" dirty="0" err="1"/>
              <a:t>wear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surface</a:t>
            </a:r>
            <a:r>
              <a:rPr lang="de-DE" dirty="0"/>
              <a:t> </a:t>
            </a:r>
            <a:r>
              <a:rPr lang="de-DE" dirty="0" err="1"/>
              <a:t>quality</a:t>
            </a:r>
            <a:r>
              <a:rPr lang="de-DE" dirty="0"/>
              <a:t> after </a:t>
            </a:r>
            <a:r>
              <a:rPr lang="de-DE" dirty="0" err="1"/>
              <a:t>finishing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competitor</a:t>
            </a:r>
            <a:endParaRPr lang="de-DE" dirty="0"/>
          </a:p>
        </p:txBody>
      </p:sp>
      <p:pic>
        <p:nvPicPr>
          <p:cNvPr id="9" name="Grafik 8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D8D91CD8-6C48-FD01-F2A5-7FEC8C80A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FBCD67E-AADD-FB92-6141-FB8E00681B21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HSXB2L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140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8C6E2-AA4A-262F-2EBF-25D1FB49D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8CFC01E9-1DA0-1736-FED1-47CEA67E3FA5}"/>
              </a:ext>
            </a:extLst>
          </p:cNvPr>
          <p:cNvSpPr txBox="1"/>
          <p:nvPr/>
        </p:nvSpPr>
        <p:spPr>
          <a:xfrm>
            <a:off x="216608" y="3756718"/>
            <a:ext cx="2959464" cy="282573"/>
          </a:xfrm>
          <a:prstGeom prst="rect">
            <a:avLst/>
          </a:prstGeom>
          <a:noFill/>
        </p:spPr>
        <p:txBody>
          <a:bodyPr wrap="square" lIns="36000" tIns="36000" rIns="36000" bIns="0" rtlCol="0">
            <a:spAutoFit/>
          </a:bodyPr>
          <a:lstStyle/>
          <a:p>
            <a:r>
              <a:rPr kumimoji="1" lang="de-DE" altLang="zh-CN" sz="1600"/>
              <a:t>HSXB2030L16 0660</a:t>
            </a:r>
            <a:endParaRPr kumimoji="1" lang="de-DE" sz="1600"/>
          </a:p>
        </p:txBody>
      </p:sp>
      <p:sp>
        <p:nvSpPr>
          <p:cNvPr id="9" name="文本框 12">
            <a:extLst>
              <a:ext uri="{FF2B5EF4-FFF2-40B4-BE49-F238E27FC236}">
                <a16:creationId xmlns:a16="http://schemas.microsoft.com/office/drawing/2014/main" id="{DBACCD41-0ADC-2BB4-964B-5C40BD52C7AB}"/>
              </a:ext>
            </a:extLst>
          </p:cNvPr>
          <p:cNvSpPr txBox="1"/>
          <p:nvPr/>
        </p:nvSpPr>
        <p:spPr>
          <a:xfrm>
            <a:off x="216608" y="1083919"/>
            <a:ext cx="396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GF HPM80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1,5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xL16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DAC Magic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48HRC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Copy milling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Airblow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0FCE05E6-778C-69FB-3146-05521AFC78DF}"/>
              </a:ext>
            </a:extLst>
          </p:cNvPr>
          <p:cNvSpPr txBox="1"/>
          <p:nvPr/>
        </p:nvSpPr>
        <p:spPr>
          <a:xfrm>
            <a:off x="3754148" y="1034912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130 m/min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14000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0,057mm/t</a:t>
            </a: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1600mm/min</a:t>
            </a: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0,1mm</a:t>
            </a:r>
          </a:p>
          <a:p>
            <a:r>
              <a:rPr lang="de-DE" altLang="zh-CN" sz="1600" b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0,1mm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4FFE669-1ACD-C1A3-9F4C-F5833548F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05" y="2987662"/>
            <a:ext cx="1508391" cy="67849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8C55231-7C47-D595-9F4D-AEEDB394BB0E}"/>
              </a:ext>
            </a:extLst>
          </p:cNvPr>
          <p:cNvSpPr txBox="1"/>
          <p:nvPr/>
        </p:nvSpPr>
        <p:spPr>
          <a:xfrm>
            <a:off x="8339340" y="3326910"/>
            <a:ext cx="403063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/>
              <a:t>Customer Comments: </a:t>
            </a:r>
          </a:p>
          <a:p>
            <a:r>
              <a:rPr lang="de-DE"/>
              <a:t>After </a:t>
            </a:r>
            <a:r>
              <a:rPr lang="de-DE" err="1"/>
              <a:t>more</a:t>
            </a:r>
            <a:r>
              <a:rPr lang="de-DE"/>
              <a:t> </a:t>
            </a:r>
            <a:r>
              <a:rPr lang="de-DE" err="1"/>
              <a:t>than</a:t>
            </a:r>
            <a:r>
              <a:rPr lang="de-DE"/>
              <a:t> </a:t>
            </a:r>
            <a:r>
              <a:rPr lang="de-DE" err="1"/>
              <a:t>three</a:t>
            </a:r>
            <a:r>
              <a:rPr lang="de-DE"/>
              <a:t> </a:t>
            </a:r>
            <a:r>
              <a:rPr lang="de-DE" err="1"/>
              <a:t>hours</a:t>
            </a:r>
            <a:r>
              <a:rPr lang="de-DE"/>
              <a:t> </a:t>
            </a:r>
            <a:r>
              <a:rPr lang="de-DE" err="1"/>
              <a:t>using</a:t>
            </a:r>
            <a:r>
              <a:rPr lang="de-DE"/>
              <a:t>,</a:t>
            </a:r>
          </a:p>
          <a:p>
            <a:r>
              <a:rPr lang="de-DE" err="1"/>
              <a:t>There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still </a:t>
            </a:r>
            <a:r>
              <a:rPr lang="de-DE" err="1"/>
              <a:t>very</a:t>
            </a:r>
            <a:r>
              <a:rPr lang="de-DE"/>
              <a:t> </a:t>
            </a:r>
            <a:r>
              <a:rPr lang="en-US"/>
              <a:t>small wear, possible</a:t>
            </a:r>
          </a:p>
          <a:p>
            <a:r>
              <a:rPr lang="en-US"/>
              <a:t>For further using. Much better than current competitor</a:t>
            </a:r>
            <a:endParaRPr lang="de-DE"/>
          </a:p>
        </p:txBody>
      </p:sp>
      <p:pic>
        <p:nvPicPr>
          <p:cNvPr id="8" name="Grafik 7" descr="Ein Bild, das Schrift, Logo, Grafiken, Grafikdesign enthält.&#10;&#10;KI-generierte Inhalte können fehlerhaft sein.">
            <a:extLst>
              <a:ext uri="{FF2B5EF4-FFF2-40B4-BE49-F238E27FC236}">
                <a16:creationId xmlns:a16="http://schemas.microsoft.com/office/drawing/2014/main" id="{051E2F4F-0617-9178-4C4D-287C35B27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075" y="10886"/>
            <a:ext cx="1679171" cy="65670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9AC586B-C0CB-34A5-47A3-A8158B618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653" y="3181581"/>
            <a:ext cx="2823883" cy="264150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B4D2846-B318-9BF9-F06B-5125ACAEC0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6163" y="3207529"/>
            <a:ext cx="3183177" cy="236610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2D81531D-9B37-8C55-B69D-E449C8DA9878}"/>
              </a:ext>
            </a:extLst>
          </p:cNvPr>
          <p:cNvSpPr txBox="1"/>
          <p:nvPr/>
        </p:nvSpPr>
        <p:spPr>
          <a:xfrm>
            <a:off x="2584259" y="3178740"/>
            <a:ext cx="32867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FFFF00"/>
                </a:solidFill>
              </a:rPr>
              <a:t>Cutting Time 192 min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0E30DC8F-6C76-68A8-DB3C-1DE33B32C3FB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HSXB2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164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C3D986B3-406D-B5FD-C84B-2AAD1D3777EC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HGXB2L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F5D0756B-D6C2-45A0-C5B9-93260A6F0AB0}"/>
              </a:ext>
            </a:extLst>
          </p:cNvPr>
          <p:cNvSpPr txBox="1"/>
          <p:nvPr/>
        </p:nvSpPr>
        <p:spPr>
          <a:xfrm>
            <a:off x="203136" y="676275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Quickjet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AV70S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MST HSK E50-SLRA4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R0.25xL2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1.2343ESR   HRC50-52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15°&amp;45° slope face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6D041C68-D882-59DA-ED3E-57C9E52F5C66}"/>
              </a:ext>
            </a:extLst>
          </p:cNvPr>
          <p:cNvSpPr txBox="1"/>
          <p:nvPr/>
        </p:nvSpPr>
        <p:spPr>
          <a:xfrm>
            <a:off x="4360598" y="676275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0,01mm/t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0,025mm</a:t>
            </a:r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id="{E2E38E80-1B6D-3BA3-C4C9-116E0184B5E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707" y="676276"/>
            <a:ext cx="2815295" cy="156966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DF4AC0C9-252E-CD9A-DA37-0B98E3A10393}"/>
              </a:ext>
            </a:extLst>
          </p:cNvPr>
          <p:cNvGrpSpPr/>
          <p:nvPr/>
        </p:nvGrpSpPr>
        <p:grpSpPr>
          <a:xfrm>
            <a:off x="203136" y="2562241"/>
            <a:ext cx="4060680" cy="4104705"/>
            <a:chOff x="1368608" y="2528024"/>
            <a:chExt cx="4436619" cy="4484720"/>
          </a:xfrm>
        </p:grpSpPr>
        <p:pic>
          <p:nvPicPr>
            <p:cNvPr id="7" name="图片 4">
              <a:extLst>
                <a:ext uri="{FF2B5EF4-FFF2-40B4-BE49-F238E27FC236}">
                  <a16:creationId xmlns:a16="http://schemas.microsoft.com/office/drawing/2014/main" id="{A70F46ED-86DF-5E17-54DA-6BD0E1F0B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68608" y="2528024"/>
              <a:ext cx="1486537" cy="4484720"/>
            </a:xfrm>
            <a:prstGeom prst="rect">
              <a:avLst/>
            </a:prstGeom>
          </p:spPr>
        </p:pic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255415B8-6BCD-D2A0-EA2B-4CA613135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18690" y="2528024"/>
              <a:ext cx="1486537" cy="4484720"/>
            </a:xfrm>
            <a:prstGeom prst="rect">
              <a:avLst/>
            </a:prstGeom>
          </p:spPr>
        </p:pic>
        <p:pic>
          <p:nvPicPr>
            <p:cNvPr id="9" name="图片 4">
              <a:extLst>
                <a:ext uri="{FF2B5EF4-FFF2-40B4-BE49-F238E27FC236}">
                  <a16:creationId xmlns:a16="http://schemas.microsoft.com/office/drawing/2014/main" id="{EE8DE379-4821-9DB8-EDB6-D07FFF4DF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881406" y="2528024"/>
              <a:ext cx="1445000" cy="4484720"/>
            </a:xfrm>
            <a:prstGeom prst="rect">
              <a:avLst/>
            </a:prstGeom>
          </p:spPr>
        </p:pic>
      </p:grpSp>
      <p:pic>
        <p:nvPicPr>
          <p:cNvPr id="11" name="Grafik 10">
            <a:extLst>
              <a:ext uri="{FF2B5EF4-FFF2-40B4-BE49-F238E27FC236}">
                <a16:creationId xmlns:a16="http://schemas.microsoft.com/office/drawing/2014/main" id="{A7A68C1F-095A-9F89-423F-73F8471DCF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9724" y="2566417"/>
            <a:ext cx="1817083" cy="405989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04C9C41-8501-6AB9-4559-381F5B9B50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3931" y="2566417"/>
            <a:ext cx="3235031" cy="410470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302AFB9-8601-110B-F215-32117834F1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129" y="2562241"/>
            <a:ext cx="1639966" cy="73768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648CC906-25B0-EE44-5D8D-E7D97DBB4614}"/>
              </a:ext>
            </a:extLst>
          </p:cNvPr>
          <p:cNvSpPr txBox="1"/>
          <p:nvPr/>
        </p:nvSpPr>
        <p:spPr>
          <a:xfrm>
            <a:off x="4852511" y="2350173"/>
            <a:ext cx="9885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/>
              <a:t>15° </a:t>
            </a:r>
            <a:r>
              <a:rPr lang="de-DE" b="1" dirty="0" err="1"/>
              <a:t>face</a:t>
            </a:r>
            <a:r>
              <a:rPr lang="de-DE" b="1" dirty="0"/>
              <a:t>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4A8E54C-0C1E-B874-73CB-0BC2D913AD5C}"/>
              </a:ext>
            </a:extLst>
          </p:cNvPr>
          <p:cNvSpPr txBox="1"/>
          <p:nvPr/>
        </p:nvSpPr>
        <p:spPr>
          <a:xfrm>
            <a:off x="7466912" y="2350173"/>
            <a:ext cx="98857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/>
              <a:t>45° </a:t>
            </a:r>
            <a:r>
              <a:rPr lang="de-DE" b="1" dirty="0" err="1"/>
              <a:t>face</a:t>
            </a:r>
            <a:r>
              <a:rPr lang="de-DE" b="1" dirty="0"/>
              <a:t>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94899FF-2CCA-9168-2CFA-F7B184030B21}"/>
              </a:ext>
            </a:extLst>
          </p:cNvPr>
          <p:cNvSpPr txBox="1"/>
          <p:nvPr/>
        </p:nvSpPr>
        <p:spPr>
          <a:xfrm>
            <a:off x="1372336" y="2350173"/>
            <a:ext cx="1939488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de-DE" b="1" dirty="0" err="1"/>
              <a:t>Wear</a:t>
            </a:r>
            <a:r>
              <a:rPr lang="de-DE" b="1" dirty="0"/>
              <a:t> after 7hours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9A7594C-9D9B-0EE2-DC50-BDE034589A7F}"/>
              </a:ext>
            </a:extLst>
          </p:cNvPr>
          <p:cNvSpPr txBox="1"/>
          <p:nvPr/>
        </p:nvSpPr>
        <p:spPr>
          <a:xfrm>
            <a:off x="9788129" y="4273196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 company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08FC82F-F543-DF30-BF87-085CC36E6C2C}"/>
              </a:ext>
            </a:extLst>
          </p:cNvPr>
          <p:cNvSpPr txBox="1"/>
          <p:nvPr/>
        </p:nvSpPr>
        <p:spPr>
          <a:xfrm>
            <a:off x="9767809" y="5579717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O</a:t>
            </a:r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company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44391F9-BCC0-74DD-A6D1-A0D7A3573E3F}"/>
              </a:ext>
            </a:extLst>
          </p:cNvPr>
          <p:cNvSpPr txBox="1"/>
          <p:nvPr/>
        </p:nvSpPr>
        <p:spPr>
          <a:xfrm>
            <a:off x="9716086" y="3260684"/>
            <a:ext cx="21599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HGXB2005L2 0450</a:t>
            </a:r>
          </a:p>
        </p:txBody>
      </p:sp>
    </p:spTree>
    <p:extLst>
      <p:ext uri="{BB962C8B-B14F-4D97-AF65-F5344CB8AC3E}">
        <p14:creationId xmlns:p14="http://schemas.microsoft.com/office/powerpoint/2010/main" val="338504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4AA34E19-1564-4415-ECE7-9020F7540684}"/>
              </a:ext>
            </a:extLst>
          </p:cNvPr>
          <p:cNvSpPr txBox="1"/>
          <p:nvPr/>
        </p:nvSpPr>
        <p:spPr>
          <a:xfrm>
            <a:off x="331026" y="123048"/>
            <a:ext cx="7968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cessful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HGXB2L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3C441F07-1452-6D16-5CF9-58D835AB048E}"/>
              </a:ext>
            </a:extLst>
          </p:cNvPr>
          <p:cNvSpPr txBox="1"/>
          <p:nvPr/>
        </p:nvSpPr>
        <p:spPr>
          <a:xfrm>
            <a:off x="216257" y="634037"/>
            <a:ext cx="4157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IQ500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HSK-E32-SLRA4-22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R0.1xL1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X36CrMo17 (1.2316) HRC52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文本框 12">
            <a:extLst>
              <a:ext uri="{FF2B5EF4-FFF2-40B4-BE49-F238E27FC236}">
                <a16:creationId xmlns:a16="http://schemas.microsoft.com/office/drawing/2014/main" id="{CD114BFD-96E4-05CF-7E43-1EEA3535EB07}"/>
              </a:ext>
            </a:extLst>
          </p:cNvPr>
          <p:cNvSpPr txBox="1"/>
          <p:nvPr/>
        </p:nvSpPr>
        <p:spPr>
          <a:xfrm>
            <a:off x="4699361" y="634037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22.6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0,004mm/t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0,02mm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80708F4-CC44-C7E9-106D-0E2B4BBCB8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209" y="634037"/>
            <a:ext cx="1976169" cy="156966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2A1F4B7-860D-9D66-3FBD-677BBE8552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3" b="5841"/>
          <a:stretch>
            <a:fillRect/>
          </a:stretch>
        </p:blipFill>
        <p:spPr>
          <a:xfrm>
            <a:off x="1970382" y="4921726"/>
            <a:ext cx="2502860" cy="156966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26007BB-212B-0D39-A048-AC5ED6A423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9" b="6285"/>
          <a:stretch>
            <a:fillRect/>
          </a:stretch>
        </p:blipFill>
        <p:spPr>
          <a:xfrm>
            <a:off x="4555103" y="4921726"/>
            <a:ext cx="2502860" cy="156966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9FB02E-8E2C-5E59-7ACF-D9C429963D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/>
          <a:stretch>
            <a:fillRect/>
          </a:stretch>
        </p:blipFill>
        <p:spPr>
          <a:xfrm>
            <a:off x="1970382" y="2967950"/>
            <a:ext cx="2502860" cy="160013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BEA1841-E30D-AADD-6F81-F71667EF9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9" b="6285"/>
          <a:stretch>
            <a:fillRect/>
          </a:stretch>
        </p:blipFill>
        <p:spPr>
          <a:xfrm>
            <a:off x="4555103" y="2967950"/>
            <a:ext cx="2502860" cy="156966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D50C422-1AD0-F18E-F352-558AF059F7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" y="3188307"/>
            <a:ext cx="1639966" cy="73768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38ADFA7-F3EB-41B5-7EF7-C0E674284C2B}"/>
              </a:ext>
            </a:extLst>
          </p:cNvPr>
          <p:cNvSpPr txBox="1"/>
          <p:nvPr/>
        </p:nvSpPr>
        <p:spPr>
          <a:xfrm>
            <a:off x="84666" y="5243636"/>
            <a:ext cx="2546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N company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C7FA488-9193-F1D0-0E3E-3603A585D426}"/>
              </a:ext>
            </a:extLst>
          </p:cNvPr>
          <p:cNvSpPr txBox="1"/>
          <p:nvPr/>
        </p:nvSpPr>
        <p:spPr>
          <a:xfrm>
            <a:off x="-32021" y="3884236"/>
            <a:ext cx="2313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HGXB2002L1 0450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E8FD26C-6490-870A-1DFA-ADB625966A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7108066" y="2698785"/>
            <a:ext cx="4999268" cy="184026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6F5E2D2-FF0D-D752-2790-3571B250CD81}"/>
              </a:ext>
            </a:extLst>
          </p:cNvPr>
          <p:cNvSpPr txBox="1"/>
          <p:nvPr/>
        </p:nvSpPr>
        <p:spPr>
          <a:xfrm>
            <a:off x="2330909" y="2571606"/>
            <a:ext cx="1781806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After 1,5 </a:t>
            </a:r>
            <a:r>
              <a:rPr lang="de-DE" b="1" dirty="0" err="1"/>
              <a:t>hours</a:t>
            </a:r>
            <a:endParaRPr lang="de-DE" b="1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263BC03-9EAB-8268-CB09-492AB43FBCF0}"/>
              </a:ext>
            </a:extLst>
          </p:cNvPr>
          <p:cNvSpPr txBox="1"/>
          <p:nvPr/>
        </p:nvSpPr>
        <p:spPr>
          <a:xfrm>
            <a:off x="5013988" y="2571606"/>
            <a:ext cx="158509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After 14 </a:t>
            </a:r>
            <a:r>
              <a:rPr lang="de-DE" b="1" dirty="0" err="1"/>
              <a:t>hours</a:t>
            </a:r>
            <a:endParaRPr lang="de-DE" b="1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0F7F17B-88E1-8DF3-474B-B3BD29CEA44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7076437" y="4676338"/>
            <a:ext cx="5036215" cy="189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2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">
            <a:extLst>
              <a:ext uri="{FF2B5EF4-FFF2-40B4-BE49-F238E27FC236}">
                <a16:creationId xmlns:a16="http://schemas.microsoft.com/office/drawing/2014/main" id="{1EAD8A55-37AD-2600-DC44-28DA7DA7F140}"/>
              </a:ext>
            </a:extLst>
          </p:cNvPr>
          <p:cNvSpPr txBox="1"/>
          <p:nvPr/>
        </p:nvSpPr>
        <p:spPr>
          <a:xfrm>
            <a:off x="216257" y="634037"/>
            <a:ext cx="4157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AV70S</a:t>
            </a:r>
            <a:endParaRPr lang="de-DE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HSK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E50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R0,25xL2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1,2343ESR,  HRC50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semi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FC24ADC2-4ACC-E951-A69A-5B65636E7C17}"/>
              </a:ext>
            </a:extLst>
          </p:cNvPr>
          <p:cNvSpPr txBox="1"/>
          <p:nvPr/>
        </p:nvSpPr>
        <p:spPr>
          <a:xfrm>
            <a:off x="4699361" y="634037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157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01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00mm/min</a:t>
            </a:r>
          </a:p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Ap:    0,01mm</a:t>
            </a:r>
          </a:p>
          <a:p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Ae:    0,025mm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A58C8936-6E38-8847-F7A2-9CAF240820A4}"/>
              </a:ext>
            </a:extLst>
          </p:cNvPr>
          <p:cNvGrpSpPr/>
          <p:nvPr/>
        </p:nvGrpSpPr>
        <p:grpSpPr>
          <a:xfrm>
            <a:off x="3400865" y="4272331"/>
            <a:ext cx="7406640" cy="2297430"/>
            <a:chOff x="2545080" y="2432685"/>
            <a:chExt cx="7406640" cy="2297430"/>
          </a:xfrm>
        </p:grpSpPr>
        <p:pic>
          <p:nvPicPr>
            <p:cNvPr id="10" name="图片 3" descr="3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0022" r="8534"/>
            <a:stretch>
              <a:fillRect/>
            </a:stretch>
          </p:blipFill>
          <p:spPr>
            <a:xfrm>
              <a:off x="4396740" y="2432685"/>
              <a:ext cx="1851660" cy="2297430"/>
            </a:xfrm>
            <a:prstGeom prst="rect">
              <a:avLst/>
            </a:prstGeom>
          </p:spPr>
        </p:pic>
        <p:pic>
          <p:nvPicPr>
            <p:cNvPr id="11" name="图片 2" descr="1">
              <a:extLst>
                <a:ext uri="{FF2B5EF4-FFF2-40B4-BE49-F238E27FC236}">
                  <a16:creationId xmlns:a16="http://schemas.microsoft.com/office/drawing/2014/main" id="{00000000-0008-0000-0100-000003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502" r="13054"/>
            <a:stretch>
              <a:fillRect/>
            </a:stretch>
          </p:blipFill>
          <p:spPr>
            <a:xfrm>
              <a:off x="2545080" y="2432685"/>
              <a:ext cx="1851660" cy="2297430"/>
            </a:xfrm>
            <a:prstGeom prst="rect">
              <a:avLst/>
            </a:prstGeom>
          </p:spPr>
        </p:pic>
        <p:pic>
          <p:nvPicPr>
            <p:cNvPr id="12" name="图片 7" descr="5">
              <a:extLst>
                <a:ext uri="{FF2B5EF4-FFF2-40B4-BE49-F238E27FC236}">
                  <a16:creationId xmlns:a16="http://schemas.microsoft.com/office/drawing/2014/main" id="{00000000-0008-0000-0100-000008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6538" r="12018"/>
            <a:stretch>
              <a:fillRect/>
            </a:stretch>
          </p:blipFill>
          <p:spPr>
            <a:xfrm>
              <a:off x="8100060" y="2432685"/>
              <a:ext cx="1851660" cy="2297430"/>
            </a:xfrm>
            <a:prstGeom prst="rect">
              <a:avLst/>
            </a:prstGeom>
          </p:spPr>
        </p:pic>
        <p:pic>
          <p:nvPicPr>
            <p:cNvPr id="13" name="图片 11" descr="7">
              <a:extLst>
                <a:ext uri="{FF2B5EF4-FFF2-40B4-BE49-F238E27FC236}">
                  <a16:creationId xmlns:a16="http://schemas.microsoft.com/office/drawing/2014/main" id="{00000000-0008-0000-0100-00000C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0430" r="18126"/>
            <a:stretch>
              <a:fillRect/>
            </a:stretch>
          </p:blipFill>
          <p:spPr>
            <a:xfrm>
              <a:off x="6248400" y="2432685"/>
              <a:ext cx="1851660" cy="2297430"/>
            </a:xfrm>
            <a:prstGeom prst="rect">
              <a:avLst/>
            </a:prstGeom>
          </p:spPr>
        </p:pic>
      </p:grpSp>
      <p:grpSp>
        <p:nvGrpSpPr>
          <p:cNvPr id="4" name="组合 20">
            <a:extLst>
              <a:ext uri="{FF2B5EF4-FFF2-40B4-BE49-F238E27FC236}">
                <a16:creationId xmlns:a16="http://schemas.microsoft.com/office/drawing/2014/main" id="{00000000-0008-0000-0100-000015000000}"/>
              </a:ext>
            </a:extLst>
          </p:cNvPr>
          <p:cNvGrpSpPr/>
          <p:nvPr/>
        </p:nvGrpSpPr>
        <p:grpSpPr>
          <a:xfrm>
            <a:off x="3423727" y="2345726"/>
            <a:ext cx="7406640" cy="2172496"/>
            <a:chOff x="0" y="185"/>
            <a:chExt cx="12960" cy="3217"/>
          </a:xfrm>
        </p:grpSpPr>
        <p:pic>
          <p:nvPicPr>
            <p:cNvPr id="5" name="图片 21" descr="1">
              <a:extLst>
                <a:ext uri="{FF2B5EF4-FFF2-40B4-BE49-F238E27FC236}">
                  <a16:creationId xmlns:a16="http://schemas.microsoft.com/office/drawing/2014/main" id="{00000000-0008-0000-0100-000016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2569" t="7718" r="15987"/>
            <a:stretch>
              <a:fillRect/>
            </a:stretch>
          </p:blipFill>
          <p:spPr>
            <a:xfrm>
              <a:off x="0" y="263"/>
              <a:ext cx="3240" cy="3139"/>
            </a:xfrm>
            <a:prstGeom prst="rect">
              <a:avLst/>
            </a:prstGeom>
          </p:spPr>
        </p:pic>
        <p:pic>
          <p:nvPicPr>
            <p:cNvPr id="6" name="图片 22" descr="2">
              <a:extLst>
                <a:ext uri="{FF2B5EF4-FFF2-40B4-BE49-F238E27FC236}">
                  <a16:creationId xmlns:a16="http://schemas.microsoft.com/office/drawing/2014/main" id="{00000000-0008-0000-0100-000017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6295" t="7718" r="12260"/>
            <a:stretch>
              <a:fillRect/>
            </a:stretch>
          </p:blipFill>
          <p:spPr>
            <a:xfrm>
              <a:off x="3240" y="263"/>
              <a:ext cx="3240" cy="3139"/>
            </a:xfrm>
            <a:prstGeom prst="rect">
              <a:avLst/>
            </a:prstGeom>
          </p:spPr>
        </p:pic>
        <p:pic>
          <p:nvPicPr>
            <p:cNvPr id="7" name="图片 23" descr="3">
              <a:extLst>
                <a:ext uri="{FF2B5EF4-FFF2-40B4-BE49-F238E27FC236}">
                  <a16:creationId xmlns:a16="http://schemas.microsoft.com/office/drawing/2014/main" id="{00000000-0008-0000-0100-000018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18368" t="5432" r="10187"/>
            <a:stretch>
              <a:fillRect/>
            </a:stretch>
          </p:blipFill>
          <p:spPr>
            <a:xfrm>
              <a:off x="6480" y="185"/>
              <a:ext cx="3240" cy="3217"/>
            </a:xfrm>
            <a:prstGeom prst="rect">
              <a:avLst/>
            </a:prstGeom>
          </p:spPr>
        </p:pic>
        <p:pic>
          <p:nvPicPr>
            <p:cNvPr id="8" name="图片 24" descr="4">
              <a:extLst>
                <a:ext uri="{FF2B5EF4-FFF2-40B4-BE49-F238E27FC236}">
                  <a16:creationId xmlns:a16="http://schemas.microsoft.com/office/drawing/2014/main" id="{00000000-0008-0000-0100-000019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16141" t="5432" r="12415"/>
            <a:stretch>
              <a:fillRect/>
            </a:stretch>
          </p:blipFill>
          <p:spPr>
            <a:xfrm>
              <a:off x="9720" y="185"/>
              <a:ext cx="3240" cy="3217"/>
            </a:xfrm>
            <a:prstGeom prst="rect">
              <a:avLst/>
            </a:prstGeom>
          </p:spPr>
        </p:pic>
      </p:grpSp>
      <p:sp>
        <p:nvSpPr>
          <p:cNvPr id="15" name="TextBox 8">
            <a:extLst>
              <a:ext uri="{FF2B5EF4-FFF2-40B4-BE49-F238E27FC236}">
                <a16:creationId xmlns:a16="http://schemas.microsoft.com/office/drawing/2014/main" id="{8F61701D-5E88-1D37-808D-E6418F5F4150}"/>
              </a:ext>
            </a:extLst>
          </p:cNvPr>
          <p:cNvSpPr txBox="1"/>
          <p:nvPr/>
        </p:nvSpPr>
        <p:spPr>
          <a:xfrm>
            <a:off x="331026" y="123048"/>
            <a:ext cx="7968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</a:t>
            </a:r>
            <a:r>
              <a:rPr lang="en-US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cessful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Story – HGXB2L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D0906897-B812-E4BF-20CA-48F542C9F58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8283" y="758836"/>
            <a:ext cx="1300375" cy="144486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BEE8F7D-DA4E-B3AD-8226-CABF6976347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02" y="3136335"/>
            <a:ext cx="1639966" cy="73768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EF7611CE-A352-CF49-4480-496080775B85}"/>
              </a:ext>
            </a:extLst>
          </p:cNvPr>
          <p:cNvSpPr txBox="1"/>
          <p:nvPr/>
        </p:nvSpPr>
        <p:spPr>
          <a:xfrm>
            <a:off x="719202" y="5191664"/>
            <a:ext cx="2546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H</a:t>
            </a:r>
            <a:r>
              <a:rPr lang="en-US" altLang="zh-CN" sz="18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 company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068EB20-5257-5220-820F-856F00DC2D9D}"/>
              </a:ext>
            </a:extLst>
          </p:cNvPr>
          <p:cNvSpPr txBox="1"/>
          <p:nvPr/>
        </p:nvSpPr>
        <p:spPr>
          <a:xfrm>
            <a:off x="602515" y="3832264"/>
            <a:ext cx="23138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HGXB2005</a:t>
            </a:r>
            <a:r>
              <a:rPr lang="de-DE" altLang="zh-C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L2 0450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47B18B82-CAE7-F413-9191-FA6BDEFBC271}"/>
              </a:ext>
            </a:extLst>
          </p:cNvPr>
          <p:cNvSpPr txBox="1"/>
          <p:nvPr/>
        </p:nvSpPr>
        <p:spPr>
          <a:xfrm>
            <a:off x="6417247" y="2190843"/>
            <a:ext cx="1251217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3,5 </a:t>
            </a:r>
            <a:r>
              <a:rPr lang="de-DE" b="1" dirty="0" err="1"/>
              <a:t>hours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0827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>
            <a:extLst>
              <a:ext uri="{FF2B5EF4-FFF2-40B4-BE49-F238E27FC236}">
                <a16:creationId xmlns:a16="http://schemas.microsoft.com/office/drawing/2014/main" id="{7A90E107-84A5-D07D-A8F3-85B5B63D4A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56" y="712551"/>
            <a:ext cx="2038724" cy="17749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130584D-FA22-70AC-DAC2-7C819F951B1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9816075" y="3968023"/>
            <a:ext cx="524173" cy="2826798"/>
          </a:xfrm>
          <a:prstGeom prst="rect">
            <a:avLst/>
          </a:prstGeom>
        </p:spPr>
      </p:pic>
      <p:sp>
        <p:nvSpPr>
          <p:cNvPr id="5" name="文本框 12">
            <a:extLst>
              <a:ext uri="{FF2B5EF4-FFF2-40B4-BE49-F238E27FC236}">
                <a16:creationId xmlns:a16="http://schemas.microsoft.com/office/drawing/2014/main" id="{DBF96EA8-D7E8-CB2D-335C-D2A9157D16BA}"/>
              </a:ext>
            </a:extLst>
          </p:cNvPr>
          <p:cNvSpPr txBox="1"/>
          <p:nvPr/>
        </p:nvSpPr>
        <p:spPr>
          <a:xfrm>
            <a:off x="203136" y="848956"/>
            <a:ext cx="34657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Quickjet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AV70S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MST HSK E50-SLRA4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R0.25xL2 Ball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nose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1.2343   HRC50-52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10° slope face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id="{08341308-A2DF-4C5D-6ECE-711770B0A4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9839" y="3598961"/>
            <a:ext cx="4982071" cy="9132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7191D4-77F2-3C9A-0069-8725692390F7}"/>
              </a:ext>
            </a:extLst>
          </p:cNvPr>
          <p:cNvSpPr txBox="1"/>
          <p:nvPr/>
        </p:nvSpPr>
        <p:spPr>
          <a:xfrm>
            <a:off x="307880" y="125681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HGXB2L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283CB43-8185-A57F-B8C0-622EFA00D39A}"/>
              </a:ext>
            </a:extLst>
          </p:cNvPr>
          <p:cNvSpPr txBox="1"/>
          <p:nvPr/>
        </p:nvSpPr>
        <p:spPr>
          <a:xfrm>
            <a:off x="2877063" y="2987820"/>
            <a:ext cx="2377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HGXB2005L2 0450</a:t>
            </a:r>
          </a:p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After 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120min</a:t>
            </a:r>
            <a:endParaRPr lang="en-US" altLang="zh-CN" sz="1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:a16="http://schemas.microsoft.com/office/drawing/2014/main" id="{1BD92453-0E3E-2302-62CA-C08960ACC9DE}"/>
              </a:ext>
            </a:extLst>
          </p:cNvPr>
          <p:cNvSpPr txBox="1"/>
          <p:nvPr/>
        </p:nvSpPr>
        <p:spPr>
          <a:xfrm>
            <a:off x="4165536" y="84895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40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25000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0,01mm/t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0,025mm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13F46DF-E43E-0454-77E3-22DF9BDD6669}"/>
              </a:ext>
            </a:extLst>
          </p:cNvPr>
          <p:cNvSpPr txBox="1"/>
          <p:nvPr/>
        </p:nvSpPr>
        <p:spPr>
          <a:xfrm>
            <a:off x="8587036" y="2990090"/>
            <a:ext cx="2377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M***230-R025*2</a:t>
            </a:r>
          </a:p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After 60min</a:t>
            </a:r>
            <a:endParaRPr lang="en-US" altLang="zh-CN" sz="18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CD201AC-DD74-09FA-78BF-24C5ED3AC586}"/>
              </a:ext>
            </a:extLst>
          </p:cNvPr>
          <p:cNvGrpSpPr/>
          <p:nvPr/>
        </p:nvGrpSpPr>
        <p:grpSpPr>
          <a:xfrm>
            <a:off x="634863" y="3639766"/>
            <a:ext cx="4982070" cy="2603558"/>
            <a:chOff x="272889" y="3816028"/>
            <a:chExt cx="4982070" cy="2603558"/>
          </a:xfrm>
        </p:grpSpPr>
        <p:pic>
          <p:nvPicPr>
            <p:cNvPr id="4" name="图片 2">
              <a:extLst>
                <a:ext uri="{FF2B5EF4-FFF2-40B4-BE49-F238E27FC236}">
                  <a16:creationId xmlns:a16="http://schemas.microsoft.com/office/drawing/2014/main" id="{ADBEAB35-299C-6B44-1466-010B41B95C2E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5400000">
              <a:off x="3378223" y="4132308"/>
              <a:ext cx="926674" cy="2826798"/>
            </a:xfrm>
            <a:prstGeom prst="rect">
              <a:avLst/>
            </a:prstGeom>
          </p:spPr>
        </p:pic>
        <p:pic>
          <p:nvPicPr>
            <p:cNvPr id="7" name="图片 1">
              <a:extLst>
                <a:ext uri="{FF2B5EF4-FFF2-40B4-BE49-F238E27FC236}">
                  <a16:creationId xmlns:a16="http://schemas.microsoft.com/office/drawing/2014/main" id="{9E469527-1662-565E-21C8-825EC5569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2889" y="3816028"/>
              <a:ext cx="4982070" cy="905961"/>
            </a:xfrm>
            <a:prstGeom prst="rect">
              <a:avLst/>
            </a:prstGeom>
          </p:spPr>
        </p:pic>
        <p:pic>
          <p:nvPicPr>
            <p:cNvPr id="14" name="图片 9">
              <a:extLst>
                <a:ext uri="{FF2B5EF4-FFF2-40B4-BE49-F238E27FC236}">
                  <a16:creationId xmlns:a16="http://schemas.microsoft.com/office/drawing/2014/main" id="{668629D3-FA3C-AA10-BE37-3EFCDCBF0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72889" y="4849926"/>
              <a:ext cx="1374442" cy="1569660"/>
            </a:xfrm>
            <a:prstGeom prst="rect">
              <a:avLst/>
            </a:prstGeom>
          </p:spPr>
        </p:pic>
      </p:grpSp>
      <p:pic>
        <p:nvPicPr>
          <p:cNvPr id="15" name="图片 9">
            <a:extLst>
              <a:ext uri="{FF2B5EF4-FFF2-40B4-BE49-F238E27FC236}">
                <a16:creationId xmlns:a16="http://schemas.microsoft.com/office/drawing/2014/main" id="{030A2E16-111F-0E2C-CE8F-C9DBB68DB6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9839" y="4679867"/>
            <a:ext cx="1481494" cy="1476081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C8F4BE15-C241-4748-0591-F62C677E73EC}"/>
              </a:ext>
            </a:extLst>
          </p:cNvPr>
          <p:cNvSpPr txBox="1"/>
          <p:nvPr/>
        </p:nvSpPr>
        <p:spPr>
          <a:xfrm>
            <a:off x="3045055" y="5832782"/>
            <a:ext cx="2377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Machined surface</a:t>
            </a:r>
          </a:p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After 120min</a:t>
            </a:r>
            <a:endParaRPr lang="en-US" altLang="zh-CN" sz="18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6DD2C34-2E30-5973-76E8-499838B4E5E1}"/>
              </a:ext>
            </a:extLst>
          </p:cNvPr>
          <p:cNvSpPr txBox="1"/>
          <p:nvPr/>
        </p:nvSpPr>
        <p:spPr>
          <a:xfrm>
            <a:off x="9000526" y="5797802"/>
            <a:ext cx="23771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Machined surface</a:t>
            </a:r>
          </a:p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After 60min</a:t>
            </a:r>
            <a:endParaRPr lang="en-US" altLang="zh-CN" sz="18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6B358C17-15AD-6890-41C4-079F58D7228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05" y="2862361"/>
            <a:ext cx="1637967" cy="7366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9ADE3B28-E2B8-E9E6-64D0-72969028D9A0}"/>
              </a:ext>
            </a:extLst>
          </p:cNvPr>
          <p:cNvSpPr txBox="1"/>
          <p:nvPr/>
        </p:nvSpPr>
        <p:spPr>
          <a:xfrm>
            <a:off x="6469839" y="3029111"/>
            <a:ext cx="2377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 company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459ED0CE-D2EB-640E-EDDB-5C3B91F37B5C}"/>
              </a:ext>
            </a:extLst>
          </p:cNvPr>
          <p:cNvSpPr/>
          <p:nvPr/>
        </p:nvSpPr>
        <p:spPr>
          <a:xfrm>
            <a:off x="634863" y="3634151"/>
            <a:ext cx="4982070" cy="2844962"/>
          </a:xfrm>
          <a:prstGeom prst="rect">
            <a:avLst/>
          </a:prstGeom>
          <a:noFill/>
          <a:ln>
            <a:solidFill>
              <a:srgbClr val="0065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41A2AFF8-0CB2-506F-AF84-7139AA8AD8D2}"/>
              </a:ext>
            </a:extLst>
          </p:cNvPr>
          <p:cNvSpPr/>
          <p:nvPr/>
        </p:nvSpPr>
        <p:spPr>
          <a:xfrm>
            <a:off x="6509491" y="3634151"/>
            <a:ext cx="4982070" cy="2844962"/>
          </a:xfrm>
          <a:prstGeom prst="rect">
            <a:avLst/>
          </a:prstGeom>
          <a:noFill/>
          <a:ln>
            <a:solidFill>
              <a:srgbClr val="0065B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414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b="12184"/>
          <a:stretch>
            <a:fillRect/>
          </a:stretch>
        </p:blipFill>
        <p:spPr>
          <a:xfrm>
            <a:off x="7506985" y="733804"/>
            <a:ext cx="2662493" cy="1752980"/>
          </a:xfrm>
          <a:prstGeom prst="rect">
            <a:avLst/>
          </a:prstGeom>
        </p:spPr>
      </p:pic>
      <p:sp>
        <p:nvSpPr>
          <p:cNvPr id="3" name="文本框 12">
            <a:extLst>
              <a:ext uri="{FF2B5EF4-FFF2-40B4-BE49-F238E27FC236}">
                <a16:creationId xmlns:a16="http://schemas.microsoft.com/office/drawing/2014/main" id="{BC3874CA-8F35-78BE-84DA-275DAF768D40}"/>
              </a:ext>
            </a:extLst>
          </p:cNvPr>
          <p:cNvSpPr txBox="1"/>
          <p:nvPr/>
        </p:nvSpPr>
        <p:spPr>
          <a:xfrm>
            <a:off x="203136" y="848956"/>
            <a:ext cx="34657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Machine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Makino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V56I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Holder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MST HSK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A63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-SLRK12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Cutter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D0.8xR0.05xL6 Radius 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Material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1.2083   HRC50-52</a:t>
            </a:r>
          </a:p>
          <a:p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Cutting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 constant finishing</a:t>
            </a:r>
          </a:p>
          <a:p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Coolant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Emulsion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12">
            <a:extLst>
              <a:ext uri="{FF2B5EF4-FFF2-40B4-BE49-F238E27FC236}">
                <a16:creationId xmlns:a16="http://schemas.microsoft.com/office/drawing/2014/main" id="{408A2ABD-7A8E-B98A-28BC-02BF73D4ADA5}"/>
              </a:ext>
            </a:extLst>
          </p:cNvPr>
          <p:cNvSpPr txBox="1"/>
          <p:nvPr/>
        </p:nvSpPr>
        <p:spPr>
          <a:xfrm>
            <a:off x="4165536" y="848956"/>
            <a:ext cx="21773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Vc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45 m/min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n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 </a:t>
            </a:r>
            <a:r>
              <a:rPr lang="de-DE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18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000 </a:t>
            </a:r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rpm</a:t>
            </a:r>
            <a:endParaRPr lang="en-US" altLang="zh-CN" sz="1600" b="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f</a:t>
            </a:r>
            <a:r>
              <a:rPr lang="de-DE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z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  </a:t>
            </a:r>
            <a:r>
              <a:rPr lang="de-DE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0,008mm/t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Vf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00mm/min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0,02mm</a:t>
            </a:r>
          </a:p>
          <a:p>
            <a:r>
              <a:rPr lang="de-DE" altLang="zh-CN" sz="1600" b="0" dirty="0" err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ae</a:t>
            </a:r>
            <a:r>
              <a:rPr lang="zh-CN" altLang="en-US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  </a:t>
            </a:r>
            <a:r>
              <a:rPr lang="en-US" altLang="zh-CN" sz="16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0,01mm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AF97016-C22A-8800-4196-D21F09EEBB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242"/>
          <a:stretch>
            <a:fillRect/>
          </a:stretch>
        </p:blipFill>
        <p:spPr>
          <a:xfrm>
            <a:off x="2604304" y="2592236"/>
            <a:ext cx="6465263" cy="4108736"/>
          </a:xfrm>
          <a:prstGeom prst="rect">
            <a:avLst/>
          </a:prstGeom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878BE4F0-F927-E3CC-2E47-5FDD9040B124}"/>
              </a:ext>
            </a:extLst>
          </p:cNvPr>
          <p:cNvSpPr txBox="1"/>
          <p:nvPr/>
        </p:nvSpPr>
        <p:spPr>
          <a:xfrm>
            <a:off x="307880" y="125681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Successful Story – HGXR2L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15F9B85-5C5D-7CB1-F676-628E5DBB0923}"/>
              </a:ext>
            </a:extLst>
          </p:cNvPr>
          <p:cNvSpPr txBox="1"/>
          <p:nvPr/>
        </p:nvSpPr>
        <p:spPr>
          <a:xfrm>
            <a:off x="6652120" y="3690685"/>
            <a:ext cx="26002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1600" b="1" dirty="0" err="1">
                <a:highlight>
                  <a:srgbClr val="FFFF00"/>
                </a:highlight>
              </a:rPr>
              <a:t>Com</a:t>
            </a:r>
            <a:r>
              <a:rPr lang="en-US" altLang="zh-CN" sz="1600" b="1" dirty="0" err="1">
                <a:highlight>
                  <a:srgbClr val="FFFF00"/>
                </a:highlight>
              </a:rPr>
              <a:t>petitor</a:t>
            </a:r>
            <a:r>
              <a:rPr lang="en-US" altLang="zh-CN" sz="1600" b="1" dirty="0">
                <a:highlight>
                  <a:srgbClr val="FFFF00"/>
                </a:highlight>
              </a:rPr>
              <a:t> N 1</a:t>
            </a:r>
            <a:r>
              <a:rPr lang="en-US" altLang="zh-CN" sz="1600" b="1" baseline="30000" dirty="0">
                <a:highlight>
                  <a:srgbClr val="FFFF00"/>
                </a:highlight>
              </a:rPr>
              <a:t>st</a:t>
            </a:r>
            <a:r>
              <a:rPr lang="en-US" altLang="zh-CN" sz="1600" b="1" dirty="0">
                <a:highlight>
                  <a:srgbClr val="FFFF00"/>
                </a:highlight>
              </a:rPr>
              <a:t> pcs 180min</a:t>
            </a:r>
            <a:endParaRPr lang="de-DE" sz="1600" b="1" dirty="0">
              <a:highlight>
                <a:srgbClr val="FFFF00"/>
              </a:highlight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6C7CD4F-A63B-B230-8401-40BF6089E8DF}"/>
              </a:ext>
            </a:extLst>
          </p:cNvPr>
          <p:cNvSpPr txBox="1"/>
          <p:nvPr/>
        </p:nvSpPr>
        <p:spPr>
          <a:xfrm>
            <a:off x="6644313" y="5062461"/>
            <a:ext cx="19143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highlight>
                  <a:srgbClr val="FFFF00"/>
                </a:highlight>
              </a:rPr>
              <a:t>SGSO 1</a:t>
            </a:r>
            <a:r>
              <a:rPr lang="en-US" altLang="zh-CN" sz="1600" b="1" baseline="30000" dirty="0">
                <a:highlight>
                  <a:srgbClr val="FFFF00"/>
                </a:highlight>
              </a:rPr>
              <a:t>st</a:t>
            </a:r>
            <a:r>
              <a:rPr lang="en-US" altLang="zh-CN" sz="1600" b="1" dirty="0">
                <a:highlight>
                  <a:srgbClr val="FFFF00"/>
                </a:highlight>
              </a:rPr>
              <a:t> pcs 180min</a:t>
            </a:r>
            <a:endParaRPr lang="de-DE" sz="1600" b="1" dirty="0">
              <a:highlight>
                <a:srgbClr val="FFFF00"/>
              </a:highlight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9AE0760-AEC2-CAD3-C095-8FA0540534E2}"/>
              </a:ext>
            </a:extLst>
          </p:cNvPr>
          <p:cNvSpPr txBox="1"/>
          <p:nvPr/>
        </p:nvSpPr>
        <p:spPr>
          <a:xfrm>
            <a:off x="6495426" y="6536038"/>
            <a:ext cx="20810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highlight>
                  <a:srgbClr val="FFFF00"/>
                </a:highlight>
              </a:rPr>
              <a:t>SGSO 2</a:t>
            </a:r>
            <a:r>
              <a:rPr lang="en-US" altLang="zh-CN" sz="1600" b="1" baseline="30000" dirty="0">
                <a:highlight>
                  <a:srgbClr val="FFFF00"/>
                </a:highlight>
              </a:rPr>
              <a:t>nd</a:t>
            </a:r>
            <a:r>
              <a:rPr lang="en-US" altLang="zh-CN" sz="1600" b="1" dirty="0">
                <a:highlight>
                  <a:srgbClr val="FFFF00"/>
                </a:highlight>
              </a:rPr>
              <a:t>  pcs 180min</a:t>
            </a:r>
            <a:endParaRPr lang="de-DE" sz="1600" b="1" dirty="0">
              <a:highlight>
                <a:srgbClr val="FFFF00"/>
              </a:highlight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F388C69-9186-1E23-D4CD-3BA84317A9C5}"/>
              </a:ext>
            </a:extLst>
          </p:cNvPr>
          <p:cNvSpPr txBox="1"/>
          <p:nvPr/>
        </p:nvSpPr>
        <p:spPr>
          <a:xfrm>
            <a:off x="111389" y="4824113"/>
            <a:ext cx="2377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HGX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</a:t>
            </a:r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2008R0.05L6 0450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7F749FDB-C2B2-AF1D-F2C1-69D4257959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36" y="4116761"/>
            <a:ext cx="1637967" cy="7366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7A8AC7B1-4EA5-12DD-F9C3-D208C776B657}"/>
              </a:ext>
            </a:extLst>
          </p:cNvPr>
          <p:cNvSpPr txBox="1"/>
          <p:nvPr/>
        </p:nvSpPr>
        <p:spPr>
          <a:xfrm>
            <a:off x="203136" y="6160093"/>
            <a:ext cx="2377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HGXR2008R0.05L6 0450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9DA1A7D-B2EB-0F7C-40BE-B3B614F03D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3" y="5452741"/>
            <a:ext cx="1637967" cy="7366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47C8176-98BF-8882-7780-2CF2DB1E45AF}"/>
              </a:ext>
            </a:extLst>
          </p:cNvPr>
          <p:cNvSpPr txBox="1"/>
          <p:nvPr/>
        </p:nvSpPr>
        <p:spPr>
          <a:xfrm>
            <a:off x="380161" y="3074172"/>
            <a:ext cx="1624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2000" b="1" dirty="0" err="1"/>
              <a:t>Com</a:t>
            </a:r>
            <a:r>
              <a:rPr lang="en-US" altLang="zh-CN" sz="2000" b="1" dirty="0" err="1"/>
              <a:t>petitor</a:t>
            </a:r>
            <a:r>
              <a:rPr lang="en-US" altLang="zh-CN" sz="2000" b="1" dirty="0"/>
              <a:t> N</a:t>
            </a:r>
            <a:endParaRPr lang="de-DE" sz="2000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extLst>
              <a:ext uri="{FF2B5EF4-FFF2-40B4-BE49-F238E27FC236}">
                <a16:creationId xmlns:a16="http://schemas.microsoft.com/office/drawing/2014/main" id="{A86C417D-4588-CEA1-62AC-8164867260F4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Item 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Code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4" descr="A blue and white text with numbers and letters&#10;&#10;AI-generated content may be incorrect.">
            <a:extLst>
              <a:ext uri="{FF2B5EF4-FFF2-40B4-BE49-F238E27FC236}">
                <a16:creationId xmlns:a16="http://schemas.microsoft.com/office/drawing/2014/main" id="{45D11AC8-4F40-3D0A-415A-5D2FE48E3D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473"/>
          <a:stretch>
            <a:fillRect/>
          </a:stretch>
        </p:blipFill>
        <p:spPr>
          <a:xfrm>
            <a:off x="117754" y="827902"/>
            <a:ext cx="7629932" cy="57936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64D170-51B3-FEBB-A8AF-B08E8A113419}"/>
              </a:ext>
            </a:extLst>
          </p:cNvPr>
          <p:cNvSpPr txBox="1"/>
          <p:nvPr/>
        </p:nvSpPr>
        <p:spPr>
          <a:xfrm>
            <a:off x="5498752" y="1692873"/>
            <a:ext cx="5661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3200" dirty="0">
                <a:solidFill>
                  <a:schemeClr val="bg1"/>
                </a:solidFill>
              </a:rPr>
              <a:t>L8</a:t>
            </a:r>
            <a:endParaRPr lang="de-DE" sz="3200" dirty="0">
              <a:solidFill>
                <a:schemeClr val="bg1"/>
              </a:solidFill>
            </a:endParaRP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B294756E-E1AA-EE8A-26D4-6D9DABC90A8D}"/>
              </a:ext>
            </a:extLst>
          </p:cNvPr>
          <p:cNvCxnSpPr>
            <a:stCxn id="6" idx="2"/>
          </p:cNvCxnSpPr>
          <p:nvPr/>
        </p:nvCxnSpPr>
        <p:spPr>
          <a:xfrm rot="16200000" flipH="1">
            <a:off x="6148929" y="1910561"/>
            <a:ext cx="502622" cy="123679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766A934-0D20-A3F1-7C38-BE32E6CB7304}"/>
              </a:ext>
            </a:extLst>
          </p:cNvPr>
          <p:cNvSpPr txBox="1"/>
          <p:nvPr/>
        </p:nvSpPr>
        <p:spPr>
          <a:xfrm>
            <a:off x="7075354" y="2595604"/>
            <a:ext cx="15490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sz="1400" b="1" dirty="0"/>
              <a:t>Under neck </a:t>
            </a:r>
            <a:r>
              <a:rPr lang="de-DE" altLang="zh-CN" sz="1400" b="1" dirty="0" err="1"/>
              <a:t>length</a:t>
            </a:r>
            <a:endParaRPr lang="de-DE" sz="1400" b="1" dirty="0"/>
          </a:p>
        </p:txBody>
      </p:sp>
    </p:spTree>
    <p:extLst>
      <p:ext uri="{BB962C8B-B14F-4D97-AF65-F5344CB8AC3E}">
        <p14:creationId xmlns:p14="http://schemas.microsoft.com/office/powerpoint/2010/main" val="36685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:a16="http://schemas.microsoft.com/office/drawing/2014/main" id="{04588EF6-305B-84BF-904E-C4EA46D3DE11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Item </a:t>
            </a:r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Code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 descr="A close-up of a tool&#10;&#10;AI-generated content may be incorrect.">
            <a:extLst>
              <a:ext uri="{FF2B5EF4-FFF2-40B4-BE49-F238E27FC236}">
                <a16:creationId xmlns:a16="http://schemas.microsoft.com/office/drawing/2014/main" id="{C1C25502-6501-2D94-5BCB-B40FA1F786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34" b="16179"/>
          <a:stretch>
            <a:fillRect/>
          </a:stretch>
        </p:blipFill>
        <p:spPr>
          <a:xfrm>
            <a:off x="1647216" y="688368"/>
            <a:ext cx="7887201" cy="594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4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Zylinder, Flasche, Im Haus, Silber enthält.&#10;&#10;KI-generierte Inhalte können fehlerhaft sein.">
            <a:extLst>
              <a:ext uri="{FF2B5EF4-FFF2-40B4-BE49-F238E27FC236}">
                <a16:creationId xmlns:a16="http://schemas.microsoft.com/office/drawing/2014/main" id="{DDBAB764-D3E4-6ABB-8EA0-6084EDCFF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9" r="29842" b="85817"/>
          <a:stretch>
            <a:fillRect/>
          </a:stretch>
        </p:blipFill>
        <p:spPr>
          <a:xfrm>
            <a:off x="10604031" y="3525889"/>
            <a:ext cx="1124902" cy="1789571"/>
          </a:xfrm>
          <a:prstGeom prst="rect">
            <a:avLst/>
          </a:prstGeom>
        </p:spPr>
      </p:pic>
      <p:pic>
        <p:nvPicPr>
          <p:cNvPr id="7" name="Grafik 6" descr="Ein Bild, das Flasche, Zylinder, Im Haus enthält.&#10;&#10;KI-generierte Inhalte können fehlerhaft sein.">
            <a:extLst>
              <a:ext uri="{FF2B5EF4-FFF2-40B4-BE49-F238E27FC236}">
                <a16:creationId xmlns:a16="http://schemas.microsoft.com/office/drawing/2014/main" id="{DAACF949-33A0-091B-D5F6-BD0775D11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1" t="2190" r="36624" b="88237"/>
          <a:stretch>
            <a:fillRect/>
          </a:stretch>
        </p:blipFill>
        <p:spPr>
          <a:xfrm>
            <a:off x="9410725" y="3687016"/>
            <a:ext cx="1032093" cy="1665515"/>
          </a:xfrm>
          <a:prstGeom prst="rect">
            <a:avLst/>
          </a:prstGeom>
        </p:spPr>
      </p:pic>
      <p:pic>
        <p:nvPicPr>
          <p:cNvPr id="5" name="Grafik 4" descr="Ein Bild, das Zylinder, Flasche, Silber enthält.&#10;&#10;KI-generierte Inhalte können fehlerhaft sein.">
            <a:extLst>
              <a:ext uri="{FF2B5EF4-FFF2-40B4-BE49-F238E27FC236}">
                <a16:creationId xmlns:a16="http://schemas.microsoft.com/office/drawing/2014/main" id="{93607BE2-2CF5-2CF3-0113-F0D4390BA2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29"/>
          <a:stretch>
            <a:fillRect/>
          </a:stretch>
        </p:blipFill>
        <p:spPr>
          <a:xfrm>
            <a:off x="8073712" y="3835003"/>
            <a:ext cx="956068" cy="148045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79AD402-CD8D-8C99-BF77-BF4F2EC40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963" y="3560152"/>
            <a:ext cx="1194920" cy="1792379"/>
          </a:xfrm>
          <a:prstGeom prst="rect">
            <a:avLst/>
          </a:prstGeom>
        </p:spPr>
      </p:pic>
      <p:pic>
        <p:nvPicPr>
          <p:cNvPr id="14" name="Grafik 13" descr="Ein Bild, das Zylinder, Flasche, Im Haus enthält.&#10;&#10;KI-generierte Inhalte können fehlerhaft sein.">
            <a:extLst>
              <a:ext uri="{FF2B5EF4-FFF2-40B4-BE49-F238E27FC236}">
                <a16:creationId xmlns:a16="http://schemas.microsoft.com/office/drawing/2014/main" id="{AF65D185-E3C2-BF52-246E-48F7736CD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3" t="1" r="30437" b="86736"/>
          <a:stretch>
            <a:fillRect/>
          </a:stretch>
        </p:blipFill>
        <p:spPr>
          <a:xfrm>
            <a:off x="1476695" y="3638702"/>
            <a:ext cx="1356387" cy="178957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11FFE4B-DE6C-71EB-5977-5C632E575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480135" y="4100678"/>
            <a:ext cx="1583620" cy="100229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BCAB327-635C-4A2C-1BB0-7EAD3A5F0F9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0056" t="16141" r="14877" b="70827"/>
          <a:stretch>
            <a:fillRect/>
          </a:stretch>
        </p:blipFill>
        <p:spPr>
          <a:xfrm>
            <a:off x="5510477" y="3979168"/>
            <a:ext cx="1194920" cy="12115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0DF9FB-33E7-6155-9EA5-D44AABFE364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2650" b="31093"/>
          <a:stretch>
            <a:fillRect/>
          </a:stretch>
        </p:blipFill>
        <p:spPr>
          <a:xfrm>
            <a:off x="4005366" y="891399"/>
            <a:ext cx="1071563" cy="6028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D162B8-A041-F785-B4AB-F9395BCF311F}"/>
              </a:ext>
            </a:extLst>
          </p:cNvPr>
          <p:cNvSpPr txBox="1"/>
          <p:nvPr/>
        </p:nvSpPr>
        <p:spPr>
          <a:xfrm>
            <a:off x="224355" y="133107"/>
            <a:ext cx="384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Deep Series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9" descr="A close-up of a silver object&#10;&#10;AI-generated content may be incorrect.">
            <a:extLst>
              <a:ext uri="{FF2B5EF4-FFF2-40B4-BE49-F238E27FC236}">
                <a16:creationId xmlns:a16="http://schemas.microsoft.com/office/drawing/2014/main" id="{20096CF5-0AE3-DB64-0B84-70B7BCF14F6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643" t="5702" r="2848" b="3384"/>
          <a:stretch>
            <a:fillRect/>
          </a:stretch>
        </p:blipFill>
        <p:spPr>
          <a:xfrm rot="5400000">
            <a:off x="3493760" y="4957434"/>
            <a:ext cx="2803925" cy="559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469695-456F-D3CD-CCDD-FCFDC036A4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846" y="1465918"/>
            <a:ext cx="11499653" cy="230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2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8">
            <a:extLst>
              <a:ext uri="{FF2B5EF4-FFF2-40B4-BE49-F238E27FC236}">
                <a16:creationId xmlns:a16="http://schemas.microsoft.com/office/drawing/2014/main" id="{C3E178B1-E634-1B7D-667C-34CAADFEE6C0}"/>
              </a:ext>
            </a:extLst>
          </p:cNvPr>
          <p:cNvSpPr txBox="1"/>
          <p:nvPr/>
        </p:nvSpPr>
        <p:spPr>
          <a:xfrm>
            <a:off x="117754" y="124823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Features – </a:t>
            </a:r>
            <a:r>
              <a:rPr lang="de-DE" altLang="zh-CN" sz="20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Water</a:t>
            </a:r>
            <a:r>
              <a:rPr lang="de-DE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Drop Geometry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CA37A1D-1C85-566D-23DC-0377471A4500}"/>
              </a:ext>
            </a:extLst>
          </p:cNvPr>
          <p:cNvSpPr txBox="1"/>
          <p:nvPr/>
        </p:nvSpPr>
        <p:spPr>
          <a:xfrm>
            <a:off x="4216622" y="4804788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D&lt;1mm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82878C6-57F5-5E53-0155-4653A645F454}"/>
              </a:ext>
            </a:extLst>
          </p:cNvPr>
          <p:cNvSpPr txBox="1"/>
          <p:nvPr/>
        </p:nvSpPr>
        <p:spPr>
          <a:xfrm>
            <a:off x="1344454" y="4789282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D&gt;1mm</a:t>
            </a:r>
            <a:endParaRPr lang="de-DE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3BB6753B-F8B4-D570-81C1-9C97BA4953DE}"/>
              </a:ext>
            </a:extLst>
          </p:cNvPr>
          <p:cNvGrpSpPr/>
          <p:nvPr/>
        </p:nvGrpSpPr>
        <p:grpSpPr>
          <a:xfrm>
            <a:off x="2784902" y="4705134"/>
            <a:ext cx="1115560" cy="1507611"/>
            <a:chOff x="7876040" y="3362325"/>
            <a:chExt cx="1115560" cy="1507611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B95438A5-336F-3EFA-F4C6-2A79CC2E1149}"/>
                </a:ext>
              </a:extLst>
            </p:cNvPr>
            <p:cNvSpPr/>
            <p:nvPr/>
          </p:nvSpPr>
          <p:spPr>
            <a:xfrm>
              <a:off x="8376101" y="3362325"/>
              <a:ext cx="310866" cy="1619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de-DE" sz="1600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986A725C-0CEE-6E39-6DD3-10FDA09CFA14}"/>
                </a:ext>
              </a:extLst>
            </p:cNvPr>
            <p:cNvSpPr/>
            <p:nvPr/>
          </p:nvSpPr>
          <p:spPr>
            <a:xfrm>
              <a:off x="8445512" y="4173207"/>
              <a:ext cx="310866" cy="1619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de-DE" sz="1600" dirty="0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CB534B2F-79B4-7E1D-BF46-FA170BFE5C24}"/>
                </a:ext>
              </a:extLst>
            </p:cNvPr>
            <p:cNvSpPr/>
            <p:nvPr/>
          </p:nvSpPr>
          <p:spPr>
            <a:xfrm>
              <a:off x="8447714" y="4746111"/>
              <a:ext cx="543886" cy="1238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de-DE" sz="1600" dirty="0"/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8A97FA4F-7921-B0A0-5645-3EA833948457}"/>
                </a:ext>
              </a:extLst>
            </p:cNvPr>
            <p:cNvSpPr/>
            <p:nvPr/>
          </p:nvSpPr>
          <p:spPr>
            <a:xfrm>
              <a:off x="7876040" y="4484649"/>
              <a:ext cx="310866" cy="1619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de-DE" sz="1600" dirty="0"/>
            </a:p>
          </p:txBody>
        </p:sp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BB86843D-FEC3-73F4-07FA-9DD371C6BD20}"/>
              </a:ext>
            </a:extLst>
          </p:cNvPr>
          <p:cNvSpPr txBox="1"/>
          <p:nvPr/>
        </p:nvSpPr>
        <p:spPr>
          <a:xfrm>
            <a:off x="3265410" y="6906046"/>
            <a:ext cx="7489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sz="900" dirty="0">
                <a:solidFill>
                  <a:srgbClr val="000000"/>
                </a:solidFill>
              </a:rPr>
              <a:t>deflection</a:t>
            </a:r>
            <a:endParaRPr kumimoji="1" lang="de-DE" sz="900" dirty="0">
              <a:solidFill>
                <a:srgbClr val="000000"/>
              </a:solidFill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94BD6D5-494D-9351-1264-3A1F204CE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888" y="1241523"/>
            <a:ext cx="3437981" cy="446306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DA41FFF8-FD98-582C-B1C5-B7B637DCC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501143" y="1186392"/>
            <a:ext cx="1529944" cy="1170529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261A23F0-E26E-08DE-9813-4EDD70E6E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41171" y="2941197"/>
            <a:ext cx="2011854" cy="1505843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929803A-7EAC-2B8C-9D73-C5F8FD93EE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900462" y="2959486"/>
            <a:ext cx="1999661" cy="1469263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F788426-79F7-0799-10D3-03C7C36CF356}"/>
              </a:ext>
            </a:extLst>
          </p:cNvPr>
          <p:cNvSpPr txBox="1"/>
          <p:nvPr/>
        </p:nvSpPr>
        <p:spPr>
          <a:xfrm>
            <a:off x="714029" y="5365793"/>
            <a:ext cx="5644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Water drop geometry for small diameter avoids excessive contact of cutting edge and workpiece during deflection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CCC6AFCC-70B9-D8AB-B566-8B89A0BF7511}"/>
              </a:ext>
            </a:extLst>
          </p:cNvPr>
          <p:cNvSpPr txBox="1"/>
          <p:nvPr/>
        </p:nvSpPr>
        <p:spPr>
          <a:xfrm>
            <a:off x="7641299" y="5642792"/>
            <a:ext cx="4386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zh-CN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Deflection</a:t>
            </a:r>
            <a:r>
              <a:rPr lang="de-DE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de-DE" altLang="zh-CN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caused</a:t>
            </a:r>
            <a:r>
              <a:rPr lang="de-DE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de-DE" altLang="zh-CN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by</a:t>
            </a:r>
            <a:r>
              <a:rPr lang="de-DE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de-DE" altLang="zh-CN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cutting</a:t>
            </a:r>
            <a:r>
              <a:rPr lang="de-DE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de-DE" altLang="zh-CN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force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878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89115BE9-1206-AF1F-3C27-B37CCF9FD1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65" y="1518162"/>
            <a:ext cx="11668259" cy="486833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0EF26BD-56B5-6E93-26E1-03D1FE7CA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29" y="523158"/>
            <a:ext cx="1637967" cy="736600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8F586A00-B8A2-1969-FD34-2608F185650D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– </a:t>
            </a:r>
            <a:r>
              <a:rPr lang="en-US" altLang="zh-CN" sz="2000" b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Precision R0.05mm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6DD7AAEC-6E0C-E313-CD67-0B0D460A2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894" y="871831"/>
            <a:ext cx="151246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 </a:t>
            </a:r>
            <a:r>
              <a:rPr lang="de-DE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de-DE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de-DE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M***230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4D1ED206-30D1-598D-0298-B48011A19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8501" y="871831"/>
            <a:ext cx="150605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 </a:t>
            </a:r>
            <a:r>
              <a:rPr lang="de-DE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de-DE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EP***2001</a:t>
            </a:r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C8D44EA2-3F2D-8934-6182-D88788F6D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17" y="877433"/>
            <a:ext cx="149643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 </a:t>
            </a:r>
            <a:r>
              <a:rPr lang="de-DE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de-DE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H***2001</a:t>
            </a: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A2182699-137E-9484-1267-1D2467E20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906" y="1194996"/>
            <a:ext cx="218361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HGXB2001 0450 P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Slide Number Placeholder 26">
            <a:extLst>
              <a:ext uri="{FF2B5EF4-FFF2-40B4-BE49-F238E27FC236}">
                <a16:creationId xmlns:a16="http://schemas.microsoft.com/office/drawing/2014/main" id="{D84EBD16-7F9F-9AB4-935A-726AFF759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4D2E29-67F4-44D8-B0E3-F54815B4F1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78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ACED9A0-AFC9-C8CC-B187-DD623A439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177" y="1564328"/>
            <a:ext cx="11740119" cy="4809067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A173FE8-8C45-BE38-879E-A5387C417996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– Precision R0,15mm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0FBF556-7141-454D-8FC5-8340EABAB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29" y="523158"/>
            <a:ext cx="1637967" cy="736600"/>
          </a:xfrm>
          <a:prstGeom prst="rect">
            <a:avLst/>
          </a:prstGeom>
        </p:spPr>
      </p:pic>
      <p:sp>
        <p:nvSpPr>
          <p:cNvPr id="9" name="Rectangle 22">
            <a:extLst>
              <a:ext uri="{FF2B5EF4-FFF2-40B4-BE49-F238E27FC236}">
                <a16:creationId xmlns:a16="http://schemas.microsoft.com/office/drawing/2014/main" id="{D39042DC-7127-BFE3-01FD-477E5E2B6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9894" y="871831"/>
            <a:ext cx="151246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 </a:t>
            </a:r>
            <a:r>
              <a:rPr lang="de-DE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de-DE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de-DE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M***230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ectangle 22">
            <a:extLst>
              <a:ext uri="{FF2B5EF4-FFF2-40B4-BE49-F238E27FC236}">
                <a16:creationId xmlns:a16="http://schemas.microsoft.com/office/drawing/2014/main" id="{56A08E7C-3AE5-0A36-2C04-B663F3EBB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8501" y="871831"/>
            <a:ext cx="1506053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 </a:t>
            </a:r>
            <a:r>
              <a:rPr lang="de-DE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de-DE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EP***2003</a:t>
            </a:r>
          </a:p>
        </p:txBody>
      </p:sp>
      <p:sp>
        <p:nvSpPr>
          <p:cNvPr id="11" name="Rectangle 22">
            <a:extLst>
              <a:ext uri="{FF2B5EF4-FFF2-40B4-BE49-F238E27FC236}">
                <a16:creationId xmlns:a16="http://schemas.microsoft.com/office/drawing/2014/main" id="{6D88C730-68D9-CFD7-952A-F2CC93297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17" y="877433"/>
            <a:ext cx="1496435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U </a:t>
            </a:r>
            <a:r>
              <a:rPr lang="de-DE" altLang="zh-CN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company</a:t>
            </a:r>
            <a:endParaRPr lang="de-DE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H***2003</a:t>
            </a:r>
          </a:p>
        </p:txBody>
      </p:sp>
      <p:sp>
        <p:nvSpPr>
          <p:cNvPr id="12" name="Rectangle 22">
            <a:extLst>
              <a:ext uri="{FF2B5EF4-FFF2-40B4-BE49-F238E27FC236}">
                <a16:creationId xmlns:a16="http://schemas.microsoft.com/office/drawing/2014/main" id="{2B884A75-B2C3-D6E6-EAEE-4C92D5FF5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906" y="1194996"/>
            <a:ext cx="2183611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/>
            <a:r>
              <a:rPr lang="de-DE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HGXB2003 0450 P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Slide Number Placeholder 26">
            <a:extLst>
              <a:ext uri="{FF2B5EF4-FFF2-40B4-BE49-F238E27FC236}">
                <a16:creationId xmlns:a16="http://schemas.microsoft.com/office/drawing/2014/main" id="{A5469DF2-CB82-466A-438A-69590AF16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4D2E29-67F4-44D8-B0E3-F54815B4F1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889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175" imgH="3175" progId="TCLayout.ActiveDocument.1">
                  <p:embed/>
                </p:oleObj>
              </mc:Choice>
              <mc:Fallback>
                <p:oleObj name="think-cell Slide" r:id="rId5" imgW="3175" imgH="317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84D2E29-67F4-44D8-B0E3-F54815B4F12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r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 Precision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FCC21A3-0E30-1234-BA59-29265D88CA87}"/>
              </a:ext>
            </a:extLst>
          </p:cNvPr>
          <p:cNvSpPr txBox="1"/>
          <p:nvPr/>
        </p:nvSpPr>
        <p:spPr>
          <a:xfrm>
            <a:off x="244093" y="4362401"/>
            <a:ext cx="3296751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Diameter＜1mm   </a:t>
            </a:r>
          </a:p>
          <a:p>
            <a:r>
              <a:rPr lang="de-DE" sz="1600" dirty="0"/>
              <a:t>+/-0</a:t>
            </a:r>
            <a:r>
              <a:rPr lang="de-DE" altLang="ja-JP" sz="1600" dirty="0"/>
              <a:t>.003</a:t>
            </a:r>
            <a:r>
              <a:rPr lang="de-DE" sz="1600" dirty="0"/>
              <a:t>mm (+/-0.0015mm)</a:t>
            </a:r>
          </a:p>
          <a:p>
            <a:endParaRPr lang="de-DE" sz="1600" dirty="0"/>
          </a:p>
          <a:p>
            <a:r>
              <a:rPr lang="de-DE" b="1" dirty="0"/>
              <a:t>1mm≤Diameter≤12mm        </a:t>
            </a:r>
          </a:p>
          <a:p>
            <a:r>
              <a:rPr lang="de-DE" sz="1600" dirty="0"/>
              <a:t>+/-</a:t>
            </a:r>
            <a:r>
              <a:rPr lang="de-DE" altLang="ja-JP" sz="1600" dirty="0"/>
              <a:t>0.005</a:t>
            </a:r>
            <a:r>
              <a:rPr lang="de-DE" sz="1600" dirty="0"/>
              <a:t>mm</a:t>
            </a:r>
          </a:p>
          <a:p>
            <a:endParaRPr lang="de-DE" sz="1600" dirty="0"/>
          </a:p>
          <a:p>
            <a:r>
              <a:rPr lang="de-DE" b="1" dirty="0"/>
              <a:t>Diameter＞12mm             </a:t>
            </a:r>
          </a:p>
          <a:p>
            <a:r>
              <a:rPr lang="de-DE" sz="1600" dirty="0"/>
              <a:t>+/-</a:t>
            </a:r>
            <a:r>
              <a:rPr lang="de-DE" altLang="ja-JP" sz="1600" dirty="0"/>
              <a:t>0.008</a:t>
            </a:r>
            <a:r>
              <a:rPr lang="de-DE" sz="1600" dirty="0"/>
              <a:t>mm</a:t>
            </a:r>
          </a:p>
        </p:txBody>
      </p:sp>
      <p:pic>
        <p:nvPicPr>
          <p:cNvPr id="37" name="Picture 5">
            <a:extLst>
              <a:ext uri="{FF2B5EF4-FFF2-40B4-BE49-F238E27FC236}">
                <a16:creationId xmlns:a16="http://schemas.microsoft.com/office/drawing/2014/main" id="{C6EF1C0C-1C42-33E8-4FF0-668DB5AA3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52" y="1005700"/>
            <a:ext cx="2131837" cy="1763706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EB5E1E2-58C3-2B89-57EA-6A9AD3938A2A}"/>
              </a:ext>
            </a:extLst>
          </p:cNvPr>
          <p:cNvGrpSpPr/>
          <p:nvPr/>
        </p:nvGrpSpPr>
        <p:grpSpPr>
          <a:xfrm>
            <a:off x="3264917" y="857690"/>
            <a:ext cx="8682990" cy="5424435"/>
            <a:chOff x="3264917" y="857690"/>
            <a:chExt cx="8682990" cy="5424435"/>
          </a:xfrm>
        </p:grpSpPr>
        <p:pic>
          <p:nvPicPr>
            <p:cNvPr id="14" name="图片 5">
              <a:extLst>
                <a:ext uri="{FF2B5EF4-FFF2-40B4-BE49-F238E27FC236}">
                  <a16:creationId xmlns:a16="http://schemas.microsoft.com/office/drawing/2014/main" id="{B04FF515-FC00-1329-28C5-351A48355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9272" y="1908413"/>
              <a:ext cx="2580005" cy="199771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47" name="Gruppieren 46">
              <a:extLst>
                <a:ext uri="{FF2B5EF4-FFF2-40B4-BE49-F238E27FC236}">
                  <a16:creationId xmlns:a16="http://schemas.microsoft.com/office/drawing/2014/main" id="{98A407CD-24AF-7F41-0756-5062B4021E92}"/>
                </a:ext>
              </a:extLst>
            </p:cNvPr>
            <p:cNvGrpSpPr/>
            <p:nvPr/>
          </p:nvGrpSpPr>
          <p:grpSpPr>
            <a:xfrm>
              <a:off x="3264917" y="1887553"/>
              <a:ext cx="8682990" cy="4394572"/>
              <a:chOff x="3264917" y="1887553"/>
              <a:chExt cx="8682990" cy="4394572"/>
            </a:xfrm>
          </p:grpSpPr>
          <p:pic>
            <p:nvPicPr>
              <p:cNvPr id="12" name="图片 33">
                <a:extLst>
                  <a:ext uri="{FF2B5EF4-FFF2-40B4-BE49-F238E27FC236}">
                    <a16:creationId xmlns:a16="http://schemas.microsoft.com/office/drawing/2014/main" id="{9CC775B2-0D73-1A5B-097E-384383B315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0702" y="4033123"/>
                <a:ext cx="2559050" cy="220535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16" name="组合 1">
                <a:extLst>
                  <a:ext uri="{FF2B5EF4-FFF2-40B4-BE49-F238E27FC236}">
                    <a16:creationId xmlns:a16="http://schemas.microsoft.com/office/drawing/2014/main" id="{D6B6DAC9-06FB-97B0-70D9-BD61826FC0B1}"/>
                  </a:ext>
                </a:extLst>
              </p:cNvPr>
              <p:cNvGrpSpPr/>
              <p:nvPr/>
            </p:nvGrpSpPr>
            <p:grpSpPr>
              <a:xfrm>
                <a:off x="3264917" y="1887553"/>
                <a:ext cx="8682990" cy="4394572"/>
                <a:chOff x="576" y="3511"/>
                <a:chExt cx="9137" cy="6834"/>
              </a:xfrm>
            </p:grpSpPr>
            <p:grpSp>
              <p:nvGrpSpPr>
                <p:cNvPr id="17" name="组合 2">
                  <a:extLst>
                    <a:ext uri="{FF2B5EF4-FFF2-40B4-BE49-F238E27FC236}">
                      <a16:creationId xmlns:a16="http://schemas.microsoft.com/office/drawing/2014/main" id="{DCC35589-F984-E12C-393C-E7CC219CDB6A}"/>
                    </a:ext>
                  </a:extLst>
                </p:cNvPr>
                <p:cNvGrpSpPr/>
                <p:nvPr/>
              </p:nvGrpSpPr>
              <p:grpSpPr>
                <a:xfrm>
                  <a:off x="576" y="3511"/>
                  <a:ext cx="9137" cy="6834"/>
                  <a:chOff x="608" y="3503"/>
                  <a:chExt cx="9137" cy="6834"/>
                </a:xfrm>
              </p:grpSpPr>
              <p:pic>
                <p:nvPicPr>
                  <p:cNvPr id="22" name="图片 2" descr="906431a3ff827164dae8bfbc004895c">
                    <a:extLst>
                      <a:ext uri="{FF2B5EF4-FFF2-40B4-BE49-F238E27FC236}">
                        <a16:creationId xmlns:a16="http://schemas.microsoft.com/office/drawing/2014/main" id="{F2527DBF-779B-482D-9411-9509F32CC2E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29" y="3504"/>
                    <a:ext cx="3044" cy="31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23" name="图片 3" descr="59b77f01ef0cba5c25e6cae6bc2764b">
                    <a:extLst>
                      <a:ext uri="{FF2B5EF4-FFF2-40B4-BE49-F238E27FC236}">
                        <a16:creationId xmlns:a16="http://schemas.microsoft.com/office/drawing/2014/main" id="{B70AC945-64D5-58C8-6408-F5A9C4AD8A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69" y="3503"/>
                    <a:ext cx="2974" cy="325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26" name="图片 4">
                    <a:extLst>
                      <a:ext uri="{FF2B5EF4-FFF2-40B4-BE49-F238E27FC236}">
                        <a16:creationId xmlns:a16="http://schemas.microsoft.com/office/drawing/2014/main" id="{F37C0EFE-C6DA-40BC-5BA1-9B68665C2E0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08" y="6855"/>
                    <a:ext cx="3084" cy="34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30" name="图片 5">
                    <a:extLst>
                      <a:ext uri="{FF2B5EF4-FFF2-40B4-BE49-F238E27FC236}">
                        <a16:creationId xmlns:a16="http://schemas.microsoft.com/office/drawing/2014/main" id="{A924983B-2BA9-C03F-7642-AADB7CED53E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6768" y="6928"/>
                    <a:ext cx="2977" cy="340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31" name="Oval 15">
                    <a:extLst>
                      <a:ext uri="{FF2B5EF4-FFF2-40B4-BE49-F238E27FC236}">
                        <a16:creationId xmlns:a16="http://schemas.microsoft.com/office/drawing/2014/main" id="{02D44C9A-9837-26A9-DA80-6A69E279271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60" y="7001"/>
                    <a:ext cx="697" cy="3263"/>
                  </a:xfrm>
                  <a:prstGeom prst="ellips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w="25400">
                    <a:solidFill>
                      <a:srgbClr val="FF0000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endParaRPr lang="zh-CN" altLang="en-US" b="0"/>
                  </a:p>
                </p:txBody>
              </p:sp>
              <p:sp>
                <p:nvSpPr>
                  <p:cNvPr id="33" name="Oval 15">
                    <a:extLst>
                      <a:ext uri="{FF2B5EF4-FFF2-40B4-BE49-F238E27FC236}">
                        <a16:creationId xmlns:a16="http://schemas.microsoft.com/office/drawing/2014/main" id="{16A984ED-A51D-12D4-924E-6C2A195546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58" y="7074"/>
                    <a:ext cx="697" cy="3263"/>
                  </a:xfrm>
                  <a:prstGeom prst="ellipse">
                    <a:avLst/>
                  </a:prstGeom>
                  <a:solidFill>
                    <a:schemeClr val="accent1">
                      <a:alpha val="0"/>
                    </a:schemeClr>
                  </a:solidFill>
                  <a:ln w="25400">
                    <a:solidFill>
                      <a:srgbClr val="FF0000"/>
                    </a:solidFill>
                    <a:round/>
                  </a:ln>
                </p:spPr>
                <p:txBody>
                  <a:bodyPr wrap="none" anchor="ctr"/>
                  <a:lstStyle/>
                  <a:p>
                    <a:endParaRPr lang="zh-CN" altLang="en-US" b="0"/>
                  </a:p>
                </p:txBody>
              </p:sp>
            </p:grpSp>
            <p:sp>
              <p:nvSpPr>
                <p:cNvPr id="18" name="Rectangle 16">
                  <a:extLst>
                    <a:ext uri="{FF2B5EF4-FFF2-40B4-BE49-F238E27FC236}">
                      <a16:creationId xmlns:a16="http://schemas.microsoft.com/office/drawing/2014/main" id="{B3C3C200-16B6-8883-FFA2-8437BE12EC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0" y="6429"/>
                  <a:ext cx="3040" cy="52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de-DE" altLang="zh-CN" sz="1600" b="0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All in </a:t>
                  </a:r>
                  <a:r>
                    <a:rPr lang="de-DE" altLang="zh-CN" sz="1600" b="0" dirty="0" err="1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range</a:t>
                  </a:r>
                  <a:endParaRPr lang="zh-CN" altLang="en-US" sz="1600" b="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9" name="Rectangle 19">
                  <a:extLst>
                    <a:ext uri="{FF2B5EF4-FFF2-40B4-BE49-F238E27FC236}">
                      <a16:creationId xmlns:a16="http://schemas.microsoft.com/office/drawing/2014/main" id="{CD685A97-C4E8-F6B9-2D11-B9D6C4758A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38" y="6469"/>
                  <a:ext cx="2901" cy="52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de-DE" altLang="zh-CN" sz="1600" b="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Out </a:t>
                  </a:r>
                  <a:r>
                    <a:rPr lang="de-DE" altLang="zh-CN" sz="1600" b="0" dirty="0" err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of</a:t>
                  </a:r>
                  <a:r>
                    <a:rPr lang="de-DE" altLang="zh-CN" sz="1600" b="0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de-DE" altLang="zh-CN" sz="1600" b="0" dirty="0" err="1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range</a:t>
                  </a:r>
                  <a:endParaRPr lang="zh-CN" altLang="en-US" sz="1600" b="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21" name="Rectangle 16">
                  <a:extLst>
                    <a:ext uri="{FF2B5EF4-FFF2-40B4-BE49-F238E27FC236}">
                      <a16:creationId xmlns:a16="http://schemas.microsoft.com/office/drawing/2014/main" id="{C47371F4-E9F9-ACEA-265F-1E1F86CF2A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4" y="6470"/>
                  <a:ext cx="2690" cy="524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de-DE" altLang="zh-CN" sz="1600" b="0" dirty="0" err="1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Two</a:t>
                  </a:r>
                  <a:r>
                    <a:rPr lang="de-DE" altLang="zh-CN" sz="1600" b="0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de-DE" altLang="zh-CN" sz="1600" b="0" dirty="0" err="1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side</a:t>
                  </a:r>
                  <a:r>
                    <a:rPr lang="de-DE" altLang="zh-CN" sz="1600" b="0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out </a:t>
                  </a:r>
                  <a:r>
                    <a:rPr lang="de-DE" altLang="zh-CN" sz="1600" b="0" dirty="0" err="1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of</a:t>
                  </a:r>
                  <a:r>
                    <a:rPr lang="de-DE" altLang="zh-CN" sz="1600" b="0" dirty="0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 </a:t>
                  </a:r>
                  <a:r>
                    <a:rPr lang="de-DE" altLang="zh-CN" sz="1600" b="0" dirty="0" err="1">
                      <a:solidFill>
                        <a:srgbClr val="FFFF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range</a:t>
                  </a:r>
                  <a:endParaRPr lang="zh-CN" altLang="en-US" sz="1600" b="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70A04717-A5C8-3C21-0DD8-0EF2C97E82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4556" y="1290915"/>
              <a:ext cx="1447769" cy="3693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de-DE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H </a:t>
              </a:r>
              <a:r>
                <a:rPr lang="de-DE" altLang="zh-CN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company</a:t>
              </a:r>
              <a:endPara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38" name="Grafik 37">
              <a:extLst>
                <a:ext uri="{FF2B5EF4-FFF2-40B4-BE49-F238E27FC236}">
                  <a16:creationId xmlns:a16="http://schemas.microsoft.com/office/drawing/2014/main" id="{7D7BA08A-F3C1-4CE0-6A36-1EDF57855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1088" y="857690"/>
              <a:ext cx="2038415" cy="916683"/>
            </a:xfrm>
            <a:prstGeom prst="rect">
              <a:avLst/>
            </a:prstGeom>
          </p:spPr>
        </p:pic>
        <p:sp>
          <p:nvSpPr>
            <p:cNvPr id="46" name="Rectangle 22">
              <a:extLst>
                <a:ext uri="{FF2B5EF4-FFF2-40B4-BE49-F238E27FC236}">
                  <a16:creationId xmlns:a16="http://schemas.microsoft.com/office/drawing/2014/main" id="{AF866EAC-76FC-5297-980C-EF712212CC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2906" y="1316032"/>
              <a:ext cx="1412503" cy="3693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de-DE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Z </a:t>
              </a:r>
              <a:r>
                <a:rPr lang="de-DE" altLang="zh-CN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company</a:t>
              </a:r>
              <a:endPara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 descr="906431a3ff827164dae8bfbc004895c">
            <a:extLst>
              <a:ext uri="{FF2B5EF4-FFF2-40B4-BE49-F238E27FC236}">
                <a16:creationId xmlns:a16="http://schemas.microsoft.com/office/drawing/2014/main" id="{AE5F0FC0-535B-B86E-C35F-58D69CD48A1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51" y="2859726"/>
            <a:ext cx="1340837" cy="92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A1CA411A-DA2D-1F0F-20FE-157F14AF35EF}"/>
              </a:ext>
            </a:extLst>
          </p:cNvPr>
          <p:cNvSpPr txBox="1"/>
          <p:nvPr/>
        </p:nvSpPr>
        <p:spPr>
          <a:xfrm>
            <a:off x="285846" y="3954172"/>
            <a:ext cx="2147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Radius Tolerance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540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19E9D3F-AA40-699F-08EF-D6CDAAA1D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39" y="1581510"/>
            <a:ext cx="5599512" cy="385729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F9F55FC-C858-0250-CF0A-CF7FD07B3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0386" y="1581510"/>
            <a:ext cx="5475890" cy="3828671"/>
          </a:xfrm>
          <a:prstGeom prst="rect">
            <a:avLst/>
          </a:prstGeom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09D75E3-4A77-1FCA-BA97-29E1A463E53B}"/>
              </a:ext>
            </a:extLst>
          </p:cNvPr>
          <p:cNvSpPr txBox="1"/>
          <p:nvPr/>
        </p:nvSpPr>
        <p:spPr>
          <a:xfrm>
            <a:off x="446776" y="123048"/>
            <a:ext cx="6295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Products - Precision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6973632-85E2-ACBA-55F0-23CD9570E505}"/>
              </a:ext>
            </a:extLst>
          </p:cNvPr>
          <p:cNvSpPr txBox="1"/>
          <p:nvPr/>
        </p:nvSpPr>
        <p:spPr>
          <a:xfrm>
            <a:off x="760702" y="935179"/>
            <a:ext cx="4238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HGXB2001L0.2 0450 (R0.05mm Ball </a:t>
            </a:r>
            <a:r>
              <a:rPr lang="de-DE" b="1" dirty="0" err="1"/>
              <a:t>nose</a:t>
            </a:r>
            <a:r>
              <a:rPr lang="de-DE" b="1" dirty="0"/>
              <a:t>) </a:t>
            </a:r>
          </a:p>
          <a:p>
            <a:pPr algn="ctr"/>
            <a:r>
              <a:rPr lang="en-US" b="1" dirty="0"/>
              <a:t>Tolerance: -0.002/+0.001mm</a:t>
            </a:r>
            <a:endParaRPr lang="de-DE" b="1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AB37E78-F860-6C24-82E5-E98CD73FC260}"/>
              </a:ext>
            </a:extLst>
          </p:cNvPr>
          <p:cNvSpPr txBox="1"/>
          <p:nvPr/>
        </p:nvSpPr>
        <p:spPr>
          <a:xfrm>
            <a:off x="7076855" y="935179"/>
            <a:ext cx="40979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b="1" dirty="0"/>
              <a:t>HGXB2002L1 0450 ( R0.1mm Ball </a:t>
            </a:r>
            <a:r>
              <a:rPr lang="de-DE" b="1" dirty="0" err="1"/>
              <a:t>nose</a:t>
            </a:r>
            <a:r>
              <a:rPr lang="de-DE" b="1" dirty="0"/>
              <a:t>)</a:t>
            </a:r>
          </a:p>
          <a:p>
            <a:pPr algn="ctr"/>
            <a:r>
              <a:rPr lang="de-DE" b="1" dirty="0" err="1"/>
              <a:t>Tolerance</a:t>
            </a:r>
            <a:r>
              <a:rPr lang="de-DE" b="1" dirty="0"/>
              <a:t>: -0.002/+0.002mm</a:t>
            </a:r>
          </a:p>
        </p:txBody>
      </p:sp>
    </p:spTree>
    <p:extLst>
      <p:ext uri="{BB962C8B-B14F-4D97-AF65-F5344CB8AC3E}">
        <p14:creationId xmlns:p14="http://schemas.microsoft.com/office/powerpoint/2010/main" val="386337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vYtTqbzdNWEvagXRU7Hew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863</Words>
  <Application>Microsoft Office PowerPoint</Application>
  <PresentationFormat>Widescreen</PresentationFormat>
  <Paragraphs>217</Paragraphs>
  <Slides>19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401</cp:revision>
  <dcterms:created xsi:type="dcterms:W3CDTF">2019-03-29T12:25:00Z</dcterms:created>
  <dcterms:modified xsi:type="dcterms:W3CDTF">2026-07-31T17:12:30Z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