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413" r:id="rId3"/>
    <p:sldId id="903" r:id="rId4"/>
    <p:sldId id="906" r:id="rId5"/>
    <p:sldId id="904" r:id="rId6"/>
    <p:sldId id="902" r:id="rId7"/>
    <p:sldId id="428" r:id="rId8"/>
  </p:sldIdLst>
  <p:sldSz cx="12192000" cy="6858000"/>
  <p:notesSz cx="6858000" cy="9144000"/>
  <p:custDataLst>
    <p:tags r:id="rId1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5B0"/>
    <a:srgbClr val="005A9E"/>
    <a:srgbClr val="95B3D7"/>
    <a:srgbClr val="376092"/>
    <a:srgbClr val="B9CDE5"/>
    <a:srgbClr val="DCE6F2"/>
    <a:srgbClr val="0081E2"/>
    <a:srgbClr val="000000"/>
    <a:srgbClr val="A43975"/>
    <a:srgbClr val="D686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5359" autoAdjust="0"/>
  </p:normalViewPr>
  <p:slideViewPr>
    <p:cSldViewPr snapToGrid="0" showGuides="1">
      <p:cViewPr varScale="1">
        <p:scale>
          <a:sx n="70" d="100"/>
          <a:sy n="70" d="100"/>
        </p:scale>
        <p:origin x="1166" y="58"/>
      </p:cViewPr>
      <p:guideLst>
        <p:guide orient="horz" pos="2160"/>
        <p:guide pos="384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2829" y="2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324906DA-8185-0521-E02E-D2841CF090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5BB8DD9-83F5-38E6-8982-E2257F27125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77739B-7335-40E4-AD12-E0EA34D64399}" type="datetimeFigureOut">
              <a:rPr lang="de-DE" smtClean="0"/>
              <a:t>31.07.2026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A8F8BA4-AB6A-92C8-339D-7853AAB74C8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0CB58EE-6F5A-3924-9525-4C2DA89B47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AD104E-9F39-4264-BE87-6B9E47DE907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429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zh-CN" dirty="0" err="1"/>
              <a:t>Sustained</a:t>
            </a:r>
            <a:r>
              <a:rPr lang="de-DE" altLang="zh-CN" dirty="0"/>
              <a:t> Growth Smart </a:t>
            </a:r>
            <a:r>
              <a:rPr lang="de-DE" altLang="zh-CN" dirty="0" err="1"/>
              <a:t>Optimization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D225FB8-320C-4083-8A3A-856629D1AE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99476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8C8EFA-96ED-4A18-B46D-8BDC030E3AF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601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1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.xml"/><Relationship Id="rId4" Type="http://schemas.openxmlformats.org/officeDocument/2006/relationships/tags" Target="../tags/tag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422A0B6-A773-3404-1F92-768A5B9C32FB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F0E1F0E-B928-ACD5-C43D-6C78D6769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1422A0B6-A773-3404-1F92-768A5B9C32FB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F0E1F0E-B928-ACD5-C43D-6C78D67691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24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11566170" y="6599158"/>
            <a:ext cx="266369" cy="266369"/>
          </a:xfrm>
          <a:prstGeom prst="rect">
            <a:avLst/>
          </a:prstGeom>
          <a:solidFill>
            <a:srgbClr val="0081E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1699355" y="6365195"/>
            <a:ext cx="429370" cy="429370"/>
          </a:xfrm>
          <a:prstGeom prst="rect">
            <a:avLst/>
          </a:prstGeom>
          <a:solidFill>
            <a:srgbClr val="005A9E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175" imgH="3175" progId="TCLayout.ActiveDocument.1">
                  <p:embed/>
                </p:oleObj>
              </mc:Choice>
              <mc:Fallback>
                <p:oleObj name="think-cell Slide" r:id="rId4" imgW="3175" imgH="3175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1" y="0"/>
            <a:ext cx="158751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noAutofit/>
          </a:bodyPr>
          <a:lstStyle/>
          <a:p>
            <a:pPr marL="0" lvl="0" indent="0" algn="ctr"/>
            <a:endParaRPr lang="en-US" sz="3600" b="1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719917" y="6441381"/>
            <a:ext cx="388247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B84D2E29-67F4-44D8-B0E3-F54815B4F12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18376" y="244904"/>
            <a:ext cx="4492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08AC850-8500-FCDA-DBDD-B71AAB81818F}"/>
              </a:ext>
            </a:extLst>
          </p:cNvPr>
          <p:cNvSpPr/>
          <p:nvPr userDrawn="1"/>
        </p:nvSpPr>
        <p:spPr>
          <a:xfrm>
            <a:off x="290946" y="128138"/>
            <a:ext cx="11725315" cy="477078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92DA18D-201A-7BE7-A929-71DABEF6A0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670" y="7796"/>
            <a:ext cx="1817809" cy="7177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图片 1" descr="H:/LOGO/日进logo/日进 logo（ png）.png日进 logo（ png）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23400" y="375285"/>
            <a:ext cx="2244725" cy="57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6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2026/7/31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30002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892768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E193A4A2-E02E-5259-FB76-6881CF466ECD}"/>
              </a:ext>
            </a:extLst>
          </p:cNvPr>
          <p:cNvSpPr/>
          <p:nvPr userDrawn="1"/>
        </p:nvSpPr>
        <p:spPr>
          <a:xfrm rot="10800000">
            <a:off x="135080" y="6650802"/>
            <a:ext cx="11725315" cy="120342"/>
          </a:xfrm>
          <a:prstGeom prst="rect">
            <a:avLst/>
          </a:prstGeom>
          <a:gradFill flip="none" rotWithShape="1">
            <a:gsLst>
              <a:gs pos="24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BF7F7-8FFD-FA72-A6F8-FA989C20A5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863115" y="6572473"/>
            <a:ext cx="465770" cy="276999"/>
          </a:xfrm>
          <a:prstGeom prst="rect">
            <a:avLst/>
          </a:prstGeom>
        </p:spPr>
        <p:txBody>
          <a:bodyPr wrap="none" anchor="ctr">
            <a:spAutoFit/>
          </a:bodyPr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fld id="{B84D2E29-67F4-44D8-B0E3-F54815B4F12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52" r:id="rId4"/>
    <p:sldLayoutId id="2147483656" r:id="rId5"/>
    <p:sldLayoutId id="2147483657" r:id="rId6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Relationship Id="rId6" Type="http://schemas.openxmlformats.org/officeDocument/2006/relationships/image" Target="../media/image5.jpeg"/><Relationship Id="rId5" Type="http://schemas.openxmlformats.org/officeDocument/2006/relationships/image" Target="../media/image2.jpeg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emf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9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175" imgH="3175" progId="TCLayout.ActiveDocument.1">
                  <p:embed/>
                </p:oleObj>
              </mc:Choice>
              <mc:Fallback>
                <p:oleObj name="think-cell Slide" r:id="rId4" imgW="3175" imgH="3175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6"/>
          <p:cNvSpPr/>
          <p:nvPr/>
        </p:nvSpPr>
        <p:spPr>
          <a:xfrm>
            <a:off x="0" y="0"/>
            <a:ext cx="6539865" cy="6890385"/>
          </a:xfrm>
          <a:custGeom>
            <a:avLst/>
            <a:gdLst>
              <a:gd name="connsiteX0" fmla="*/ 0 w 6270171"/>
              <a:gd name="connsiteY0" fmla="*/ 0 h 6858000"/>
              <a:gd name="connsiteX1" fmla="*/ 6270171 w 6270171"/>
              <a:gd name="connsiteY1" fmla="*/ 0 h 6858000"/>
              <a:gd name="connsiteX2" fmla="*/ 6270171 w 6270171"/>
              <a:gd name="connsiteY2" fmla="*/ 6858000 h 6858000"/>
              <a:gd name="connsiteX3" fmla="*/ 0 w 6270171"/>
              <a:gd name="connsiteY3" fmla="*/ 6858000 h 6858000"/>
              <a:gd name="connsiteX4" fmla="*/ 0 w 6270171"/>
              <a:gd name="connsiteY4" fmla="*/ 0 h 6858000"/>
              <a:gd name="connsiteX0-1" fmla="*/ 0 w 6270171"/>
              <a:gd name="connsiteY0-2" fmla="*/ 0 h 6858000"/>
              <a:gd name="connsiteX1-3" fmla="*/ 6270171 w 6270171"/>
              <a:gd name="connsiteY1-4" fmla="*/ 0 h 6858000"/>
              <a:gd name="connsiteX2-5" fmla="*/ 6255657 w 6270171"/>
              <a:gd name="connsiteY2-6" fmla="*/ 3352800 h 6858000"/>
              <a:gd name="connsiteX3-7" fmla="*/ 6270171 w 6270171"/>
              <a:gd name="connsiteY3-8" fmla="*/ 6858000 h 6858000"/>
              <a:gd name="connsiteX4-9" fmla="*/ 0 w 6270171"/>
              <a:gd name="connsiteY4-10" fmla="*/ 6858000 h 6858000"/>
              <a:gd name="connsiteX5" fmla="*/ 0 w 6270171"/>
              <a:gd name="connsiteY5" fmla="*/ 0 h 6858000"/>
              <a:gd name="connsiteX0-11" fmla="*/ 0 w 6729819"/>
              <a:gd name="connsiteY0-12" fmla="*/ 0 h 6858000"/>
              <a:gd name="connsiteX1-13" fmla="*/ 6270171 w 6729819"/>
              <a:gd name="connsiteY1-14" fmla="*/ 0 h 6858000"/>
              <a:gd name="connsiteX2-15" fmla="*/ 6255657 w 6729819"/>
              <a:gd name="connsiteY2-16" fmla="*/ 3352800 h 6858000"/>
              <a:gd name="connsiteX3-17" fmla="*/ 6270171 w 6729819"/>
              <a:gd name="connsiteY3-18" fmla="*/ 6858000 h 6858000"/>
              <a:gd name="connsiteX4-19" fmla="*/ 0 w 6729819"/>
              <a:gd name="connsiteY4-20" fmla="*/ 6858000 h 6858000"/>
              <a:gd name="connsiteX5-21" fmla="*/ 0 w 6729819"/>
              <a:gd name="connsiteY5-22" fmla="*/ 0 h 6858000"/>
              <a:gd name="connsiteX0-23" fmla="*/ 0 w 6526122"/>
              <a:gd name="connsiteY0-24" fmla="*/ 0 h 6858000"/>
              <a:gd name="connsiteX1-25" fmla="*/ 6270171 w 6526122"/>
              <a:gd name="connsiteY1-26" fmla="*/ 0 h 6858000"/>
              <a:gd name="connsiteX2-27" fmla="*/ 4833257 w 6526122"/>
              <a:gd name="connsiteY2-28" fmla="*/ 3468914 h 6858000"/>
              <a:gd name="connsiteX3-29" fmla="*/ 6270171 w 6526122"/>
              <a:gd name="connsiteY3-30" fmla="*/ 6858000 h 6858000"/>
              <a:gd name="connsiteX4-31" fmla="*/ 0 w 6526122"/>
              <a:gd name="connsiteY4-32" fmla="*/ 6858000 h 6858000"/>
              <a:gd name="connsiteX5-33" fmla="*/ 0 w 6526122"/>
              <a:gd name="connsiteY5-34" fmla="*/ 0 h 6858000"/>
              <a:gd name="connsiteX0-35" fmla="*/ 0 w 6539571"/>
              <a:gd name="connsiteY0-36" fmla="*/ 0 h 6858000"/>
              <a:gd name="connsiteX1-37" fmla="*/ 6270171 w 6539571"/>
              <a:gd name="connsiteY1-38" fmla="*/ 0 h 6858000"/>
              <a:gd name="connsiteX2-39" fmla="*/ 4992914 w 6539571"/>
              <a:gd name="connsiteY2-40" fmla="*/ 3454400 h 6858000"/>
              <a:gd name="connsiteX3-41" fmla="*/ 6270171 w 6539571"/>
              <a:gd name="connsiteY3-42" fmla="*/ 6858000 h 6858000"/>
              <a:gd name="connsiteX4-43" fmla="*/ 0 w 6539571"/>
              <a:gd name="connsiteY4-44" fmla="*/ 6858000 h 6858000"/>
              <a:gd name="connsiteX5-45" fmla="*/ 0 w 6539571"/>
              <a:gd name="connsiteY5-46" fmla="*/ 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6539571" h="6858000">
                <a:moveTo>
                  <a:pt x="0" y="0"/>
                </a:moveTo>
                <a:lnTo>
                  <a:pt x="6270171" y="0"/>
                </a:lnTo>
                <a:cubicBezTo>
                  <a:pt x="7312780" y="558800"/>
                  <a:pt x="4992914" y="2311400"/>
                  <a:pt x="4992914" y="3454400"/>
                </a:cubicBezTo>
                <a:cubicBezTo>
                  <a:pt x="4992914" y="4597400"/>
                  <a:pt x="7312780" y="6273800"/>
                  <a:pt x="6270171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5495356" y="4375283"/>
            <a:ext cx="690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S</a:t>
            </a:r>
            <a:r>
              <a:rPr lang="de-DE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GSO Products </a:t>
            </a:r>
            <a:r>
              <a:rPr lang="de-DE" altLang="zh-CN" sz="28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Positioning</a:t>
            </a:r>
            <a:endParaRPr lang="en-US" altLang="zh-CN" sz="2800" b="1" dirty="0">
              <a:solidFill>
                <a:srgbClr val="0065B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Grafik 2" descr="Ein Bild, das Schrift, Logo, Grafiken, Grafikdesign enthält.&#10;&#10;Automatisch generierte Beschreibung">
            <a:extLst>
              <a:ext uri="{FF2B5EF4-FFF2-40B4-BE49-F238E27FC236}">
                <a16:creationId xmlns:a16="http://schemas.microsoft.com/office/drawing/2014/main" id="{5C53FA7B-AF14-9937-5E8B-932D9A2D28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384" y="1433164"/>
            <a:ext cx="5099831" cy="19966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AEF4804-71F1-5138-1325-A0EFA1BCF739}"/>
              </a:ext>
            </a:extLst>
          </p:cNvPr>
          <p:cNvCxnSpPr/>
          <p:nvPr/>
        </p:nvCxnSpPr>
        <p:spPr>
          <a:xfrm>
            <a:off x="1018309" y="3657600"/>
            <a:ext cx="9757064" cy="0"/>
          </a:xfrm>
          <a:prstGeom prst="straightConnector1">
            <a:avLst/>
          </a:prstGeom>
          <a:ln w="317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6FB6BEE-DB86-D0DC-BCB9-5BDE9785F17C}"/>
              </a:ext>
            </a:extLst>
          </p:cNvPr>
          <p:cNvCxnSpPr>
            <a:cxnSpLocks/>
          </p:cNvCxnSpPr>
          <p:nvPr/>
        </p:nvCxnSpPr>
        <p:spPr>
          <a:xfrm flipV="1">
            <a:off x="5907233" y="914400"/>
            <a:ext cx="0" cy="5525366"/>
          </a:xfrm>
          <a:prstGeom prst="straightConnector1">
            <a:avLst/>
          </a:prstGeom>
          <a:ln w="317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4FD7FA3-D2B0-DEE1-70B4-B0D2CDE00848}"/>
              </a:ext>
            </a:extLst>
          </p:cNvPr>
          <p:cNvSpPr txBox="1"/>
          <p:nvPr/>
        </p:nvSpPr>
        <p:spPr>
          <a:xfrm>
            <a:off x="6096000" y="729734"/>
            <a:ext cx="1513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b="1" dirty="0"/>
              <a:t>Hard Material</a:t>
            </a:r>
            <a:endParaRPr lang="de-DE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1002D0-108A-AC9C-DED2-7066BA4F2D6F}"/>
              </a:ext>
            </a:extLst>
          </p:cNvPr>
          <p:cNvSpPr txBox="1"/>
          <p:nvPr/>
        </p:nvSpPr>
        <p:spPr>
          <a:xfrm>
            <a:off x="6002482" y="6031469"/>
            <a:ext cx="1438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b="1" dirty="0"/>
              <a:t>Soft Material</a:t>
            </a:r>
            <a:endParaRPr lang="de-DE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24CF07-5C09-DB7A-0D0B-29FD05426F85}"/>
              </a:ext>
            </a:extLst>
          </p:cNvPr>
          <p:cNvSpPr txBox="1"/>
          <p:nvPr/>
        </p:nvSpPr>
        <p:spPr>
          <a:xfrm>
            <a:off x="9950161" y="3200400"/>
            <a:ext cx="22418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Ultra-high </a:t>
            </a:r>
            <a:r>
              <a:rPr lang="de-DE" b="1" dirty="0" err="1"/>
              <a:t>efficiency</a:t>
            </a:r>
            <a:endParaRPr lang="de-DE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825EE6-230D-9F19-AC12-2132D63F693E}"/>
              </a:ext>
            </a:extLst>
          </p:cNvPr>
          <p:cNvSpPr txBox="1"/>
          <p:nvPr/>
        </p:nvSpPr>
        <p:spPr>
          <a:xfrm>
            <a:off x="127941" y="3200400"/>
            <a:ext cx="18223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high </a:t>
            </a:r>
            <a:r>
              <a:rPr lang="de-DE" b="1" dirty="0" err="1"/>
              <a:t>efficiency</a:t>
            </a:r>
            <a:endParaRPr lang="de-DE" b="1" dirty="0"/>
          </a:p>
        </p:txBody>
      </p:sp>
      <p:pic>
        <p:nvPicPr>
          <p:cNvPr id="16" name="Picture 15" descr="A close up of a metal rod&#10;&#10;AI-generated content may be incorrect.">
            <a:extLst>
              <a:ext uri="{FF2B5EF4-FFF2-40B4-BE49-F238E27FC236}">
                <a16:creationId xmlns:a16="http://schemas.microsoft.com/office/drawing/2014/main" id="{1E0C61FE-8DAD-3E59-8EF9-6DE67DE75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4854" y="1800766"/>
            <a:ext cx="3010607" cy="739833"/>
          </a:xfrm>
          <a:prstGeom prst="rect">
            <a:avLst/>
          </a:prstGeom>
        </p:spPr>
      </p:pic>
      <p:pic>
        <p:nvPicPr>
          <p:cNvPr id="18" name="Picture 17" descr="A close-up of a metal rod&#10;&#10;AI-generated content may be incorrect.">
            <a:extLst>
              <a:ext uri="{FF2B5EF4-FFF2-40B4-BE49-F238E27FC236}">
                <a16:creationId xmlns:a16="http://schemas.microsoft.com/office/drawing/2014/main" id="{B8CF1544-FDE0-84B5-59B6-DFC42F50A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6979" y="4444429"/>
            <a:ext cx="2857899" cy="800212"/>
          </a:xfrm>
          <a:prstGeom prst="rect">
            <a:avLst/>
          </a:prstGeom>
        </p:spPr>
      </p:pic>
      <p:pic>
        <p:nvPicPr>
          <p:cNvPr id="20" name="Picture 19" descr="A close-up of a metal object&#10;&#10;AI-generated content may be incorrect.">
            <a:extLst>
              <a:ext uri="{FF2B5EF4-FFF2-40B4-BE49-F238E27FC236}">
                <a16:creationId xmlns:a16="http://schemas.microsoft.com/office/drawing/2014/main" id="{1687AE11-C531-F93C-9E5B-A216DA3C27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0421" y="4254549"/>
            <a:ext cx="3025242" cy="964570"/>
          </a:xfrm>
          <a:prstGeom prst="rect">
            <a:avLst/>
          </a:prstGeom>
        </p:spPr>
      </p:pic>
      <p:pic>
        <p:nvPicPr>
          <p:cNvPr id="22" name="Picture 21" descr="A close-up of a metal bar&#10;&#10;AI-generated content may be incorrect.">
            <a:extLst>
              <a:ext uri="{FF2B5EF4-FFF2-40B4-BE49-F238E27FC236}">
                <a16:creationId xmlns:a16="http://schemas.microsoft.com/office/drawing/2014/main" id="{1DF0DB84-CE27-12E0-601A-005A96323A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6979" y="1814350"/>
            <a:ext cx="2819794" cy="771633"/>
          </a:xfrm>
          <a:prstGeom prst="rect">
            <a:avLst/>
          </a:prstGeom>
        </p:spPr>
      </p:pic>
      <p:sp>
        <p:nvSpPr>
          <p:cNvPr id="23" name="TextBox 8">
            <a:extLst>
              <a:ext uri="{FF2B5EF4-FFF2-40B4-BE49-F238E27FC236}">
                <a16:creationId xmlns:a16="http://schemas.microsoft.com/office/drawing/2014/main" id="{820A0E7A-65F9-5D6E-21F5-1388A49F2872}"/>
              </a:ext>
            </a:extLst>
          </p:cNvPr>
          <p:cNvSpPr txBox="1"/>
          <p:nvPr/>
        </p:nvSpPr>
        <p:spPr>
          <a:xfrm>
            <a:off x="224354" y="133107"/>
            <a:ext cx="7683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SGSO Ball Nose Endmill positioning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TextBox 8">
            <a:extLst>
              <a:ext uri="{FF2B5EF4-FFF2-40B4-BE49-F238E27FC236}">
                <a16:creationId xmlns:a16="http://schemas.microsoft.com/office/drawing/2014/main" id="{BFF9E87F-3321-8DBB-D769-650DED01FB44}"/>
              </a:ext>
            </a:extLst>
          </p:cNvPr>
          <p:cNvSpPr txBox="1"/>
          <p:nvPr/>
        </p:nvSpPr>
        <p:spPr>
          <a:xfrm>
            <a:off x="2535105" y="2445099"/>
            <a:ext cx="206164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HSXB2 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(2 flutes)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TextBox 8">
            <a:extLst>
              <a:ext uri="{FF2B5EF4-FFF2-40B4-BE49-F238E27FC236}">
                <a16:creationId xmlns:a16="http://schemas.microsoft.com/office/drawing/2014/main" id="{2AC10E41-B74C-6D55-9C5E-4095412F1A17}"/>
              </a:ext>
            </a:extLst>
          </p:cNvPr>
          <p:cNvSpPr txBox="1"/>
          <p:nvPr/>
        </p:nvSpPr>
        <p:spPr>
          <a:xfrm>
            <a:off x="7075932" y="2435797"/>
            <a:ext cx="206164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HSXBC4 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(4 flutes)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TextBox 8">
            <a:extLst>
              <a:ext uri="{FF2B5EF4-FFF2-40B4-BE49-F238E27FC236}">
                <a16:creationId xmlns:a16="http://schemas.microsoft.com/office/drawing/2014/main" id="{5C80F6D8-26DE-E5E8-3608-696683F6046E}"/>
              </a:ext>
            </a:extLst>
          </p:cNvPr>
          <p:cNvSpPr txBox="1"/>
          <p:nvPr/>
        </p:nvSpPr>
        <p:spPr>
          <a:xfrm>
            <a:off x="2535105" y="5139851"/>
            <a:ext cx="206164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HGXB2 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(2 flutes)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TextBox 8">
            <a:extLst>
              <a:ext uri="{FF2B5EF4-FFF2-40B4-BE49-F238E27FC236}">
                <a16:creationId xmlns:a16="http://schemas.microsoft.com/office/drawing/2014/main" id="{8FAE5850-22C7-9BEB-2461-B4D8D923B5C5}"/>
              </a:ext>
            </a:extLst>
          </p:cNvPr>
          <p:cNvSpPr txBox="1"/>
          <p:nvPr/>
        </p:nvSpPr>
        <p:spPr>
          <a:xfrm>
            <a:off x="7522915" y="5009740"/>
            <a:ext cx="206164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HGXB4 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(4 flutes)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0006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4EB458F-EF22-BD2E-98D8-3E382D5EB973}"/>
              </a:ext>
            </a:extLst>
          </p:cNvPr>
          <p:cNvCxnSpPr/>
          <p:nvPr/>
        </p:nvCxnSpPr>
        <p:spPr>
          <a:xfrm>
            <a:off x="1018309" y="3657600"/>
            <a:ext cx="9757064" cy="0"/>
          </a:xfrm>
          <a:prstGeom prst="straightConnector1">
            <a:avLst/>
          </a:prstGeom>
          <a:ln w="317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70CDEF8-8AE4-DDE4-EC57-E574117E9B9B}"/>
              </a:ext>
            </a:extLst>
          </p:cNvPr>
          <p:cNvCxnSpPr>
            <a:cxnSpLocks/>
          </p:cNvCxnSpPr>
          <p:nvPr/>
        </p:nvCxnSpPr>
        <p:spPr>
          <a:xfrm flipV="1">
            <a:off x="5907233" y="914400"/>
            <a:ext cx="0" cy="5525366"/>
          </a:xfrm>
          <a:prstGeom prst="straightConnector1">
            <a:avLst/>
          </a:prstGeom>
          <a:ln w="317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E8800D7-819A-DD4A-CB22-E599EF09716B}"/>
              </a:ext>
            </a:extLst>
          </p:cNvPr>
          <p:cNvSpPr txBox="1"/>
          <p:nvPr/>
        </p:nvSpPr>
        <p:spPr>
          <a:xfrm>
            <a:off x="5964619" y="766612"/>
            <a:ext cx="1513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b="1" dirty="0"/>
              <a:t>Hard Material</a:t>
            </a:r>
            <a:endParaRPr lang="de-DE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F22430-9E6A-BEAC-5AF9-12E7AE780B4E}"/>
              </a:ext>
            </a:extLst>
          </p:cNvPr>
          <p:cNvSpPr txBox="1"/>
          <p:nvPr/>
        </p:nvSpPr>
        <p:spPr>
          <a:xfrm>
            <a:off x="6002482" y="6031469"/>
            <a:ext cx="1438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b="1" dirty="0"/>
              <a:t>Soft Material</a:t>
            </a:r>
            <a:endParaRPr lang="de-DE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914765-BE50-469E-F0C6-E9CCFF2A8876}"/>
              </a:ext>
            </a:extLst>
          </p:cNvPr>
          <p:cNvSpPr txBox="1"/>
          <p:nvPr/>
        </p:nvSpPr>
        <p:spPr>
          <a:xfrm>
            <a:off x="9950161" y="3200400"/>
            <a:ext cx="22418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Ultra-high </a:t>
            </a:r>
            <a:r>
              <a:rPr lang="de-DE" b="1" dirty="0" err="1"/>
              <a:t>efficiency</a:t>
            </a:r>
            <a:endParaRPr lang="de-DE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2990DD-4E14-82C4-B1EA-CD6CE956C37F}"/>
              </a:ext>
            </a:extLst>
          </p:cNvPr>
          <p:cNvSpPr txBox="1"/>
          <p:nvPr/>
        </p:nvSpPr>
        <p:spPr>
          <a:xfrm>
            <a:off x="127941" y="3200400"/>
            <a:ext cx="18223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high </a:t>
            </a:r>
            <a:r>
              <a:rPr lang="de-DE" b="1" dirty="0" err="1"/>
              <a:t>efficiency</a:t>
            </a:r>
            <a:endParaRPr lang="de-DE" b="1" dirty="0"/>
          </a:p>
        </p:txBody>
      </p:sp>
      <p:pic>
        <p:nvPicPr>
          <p:cNvPr id="20" name="Picture 19" descr="A close-up of a drill bit&#10;&#10;AI-generated content may be incorrect.">
            <a:extLst>
              <a:ext uri="{FF2B5EF4-FFF2-40B4-BE49-F238E27FC236}">
                <a16:creationId xmlns:a16="http://schemas.microsoft.com/office/drawing/2014/main" id="{885E55D5-B0D9-1FE0-7E01-2045797B8F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829" t="66618" r="14587" b="5999"/>
          <a:stretch>
            <a:fillRect/>
          </a:stretch>
        </p:blipFill>
        <p:spPr>
          <a:xfrm>
            <a:off x="3804852" y="1790522"/>
            <a:ext cx="1992582" cy="504946"/>
          </a:xfrm>
          <a:prstGeom prst="rect">
            <a:avLst/>
          </a:prstGeom>
        </p:spPr>
      </p:pic>
      <p:pic>
        <p:nvPicPr>
          <p:cNvPr id="22" name="Picture 21" descr="A close-up of a drill&#10;&#10;AI-generated content may be incorrect.">
            <a:extLst>
              <a:ext uri="{FF2B5EF4-FFF2-40B4-BE49-F238E27FC236}">
                <a16:creationId xmlns:a16="http://schemas.microsoft.com/office/drawing/2014/main" id="{2ADCA6C6-077E-669B-37D7-3A6E0D64B3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7608" r="24989" b="23592"/>
          <a:stretch>
            <a:fillRect/>
          </a:stretch>
        </p:blipFill>
        <p:spPr>
          <a:xfrm>
            <a:off x="6488944" y="1344794"/>
            <a:ext cx="2206404" cy="742689"/>
          </a:xfrm>
          <a:prstGeom prst="rect">
            <a:avLst/>
          </a:prstGeom>
        </p:spPr>
      </p:pic>
      <p:pic>
        <p:nvPicPr>
          <p:cNvPr id="24" name="Picture 23" descr="A close up of a drill&#10;&#10;AI-generated content may be incorrect.">
            <a:extLst>
              <a:ext uri="{FF2B5EF4-FFF2-40B4-BE49-F238E27FC236}">
                <a16:creationId xmlns:a16="http://schemas.microsoft.com/office/drawing/2014/main" id="{396FA6C2-626F-77AB-D22C-19EE938A9FF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990" t="42133" r="22215" b="22937"/>
          <a:stretch>
            <a:fillRect/>
          </a:stretch>
        </p:blipFill>
        <p:spPr>
          <a:xfrm>
            <a:off x="8919338" y="953839"/>
            <a:ext cx="2061646" cy="815337"/>
          </a:xfrm>
          <a:prstGeom prst="rect">
            <a:avLst/>
          </a:prstGeom>
        </p:spPr>
      </p:pic>
      <p:pic>
        <p:nvPicPr>
          <p:cNvPr id="26" name="Picture 25" descr="A close-up of a drill&#10;&#10;AI-generated content may be incorrect.">
            <a:extLst>
              <a:ext uri="{FF2B5EF4-FFF2-40B4-BE49-F238E27FC236}">
                <a16:creationId xmlns:a16="http://schemas.microsoft.com/office/drawing/2014/main" id="{75EB44B2-02D6-C059-958D-6785544D647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262" t="44570" r="26376" b="41968"/>
          <a:stretch>
            <a:fillRect/>
          </a:stretch>
        </p:blipFill>
        <p:spPr>
          <a:xfrm>
            <a:off x="1663950" y="2397044"/>
            <a:ext cx="1916909" cy="416403"/>
          </a:xfrm>
          <a:prstGeom prst="rect">
            <a:avLst/>
          </a:prstGeom>
        </p:spPr>
      </p:pic>
      <p:pic>
        <p:nvPicPr>
          <p:cNvPr id="28" name="Picture 27" descr="A close-up of a drill&#10;&#10;AI-generated content may be incorrect.">
            <a:extLst>
              <a:ext uri="{FF2B5EF4-FFF2-40B4-BE49-F238E27FC236}">
                <a16:creationId xmlns:a16="http://schemas.microsoft.com/office/drawing/2014/main" id="{CE10B756-06F1-828A-EFBF-1D15539F619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6656" t="41369" r="17687" b="28353"/>
          <a:stretch>
            <a:fillRect/>
          </a:stretch>
        </p:blipFill>
        <p:spPr>
          <a:xfrm>
            <a:off x="7341584" y="3873238"/>
            <a:ext cx="1956976" cy="747416"/>
          </a:xfrm>
          <a:prstGeom prst="rect">
            <a:avLst/>
          </a:prstGeom>
        </p:spPr>
      </p:pic>
      <p:pic>
        <p:nvPicPr>
          <p:cNvPr id="30" name="Picture 29" descr="A close-up of a drill bit&#10;&#10;AI-generated content may be incorrect.">
            <a:extLst>
              <a:ext uri="{FF2B5EF4-FFF2-40B4-BE49-F238E27FC236}">
                <a16:creationId xmlns:a16="http://schemas.microsoft.com/office/drawing/2014/main" id="{6656321E-61C4-BD28-F8C1-911CBDE9A59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9492" t="43091" r="29042" b="37196"/>
          <a:stretch>
            <a:fillRect/>
          </a:stretch>
        </p:blipFill>
        <p:spPr>
          <a:xfrm>
            <a:off x="3580859" y="4539488"/>
            <a:ext cx="2305144" cy="503288"/>
          </a:xfrm>
          <a:prstGeom prst="rect">
            <a:avLst/>
          </a:prstGeom>
        </p:spPr>
      </p:pic>
      <p:pic>
        <p:nvPicPr>
          <p:cNvPr id="32" name="Picture 31" descr="A close-up of a drill&#10;&#10;AI-generated content may be incorrect.">
            <a:extLst>
              <a:ext uri="{FF2B5EF4-FFF2-40B4-BE49-F238E27FC236}">
                <a16:creationId xmlns:a16="http://schemas.microsoft.com/office/drawing/2014/main" id="{4824E335-040B-4D82-878A-4CA55D49AFF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8339" t="50677" b="19157"/>
          <a:stretch>
            <a:fillRect/>
          </a:stretch>
        </p:blipFill>
        <p:spPr>
          <a:xfrm>
            <a:off x="-1877" y="5317779"/>
            <a:ext cx="1876011" cy="606323"/>
          </a:xfrm>
          <a:prstGeom prst="rect">
            <a:avLst/>
          </a:prstGeom>
        </p:spPr>
      </p:pic>
      <p:pic>
        <p:nvPicPr>
          <p:cNvPr id="34" name="Picture 33" descr="A close-up of a drill&#10;&#10;AI-generated content may be incorrect.">
            <a:extLst>
              <a:ext uri="{FF2B5EF4-FFF2-40B4-BE49-F238E27FC236}">
                <a16:creationId xmlns:a16="http://schemas.microsoft.com/office/drawing/2014/main" id="{FAD64463-1F79-A502-D19C-EB4F8378842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4202" t="50213" r="29603" b="27584"/>
          <a:stretch>
            <a:fillRect/>
          </a:stretch>
        </p:blipFill>
        <p:spPr>
          <a:xfrm>
            <a:off x="1874134" y="5317779"/>
            <a:ext cx="1995801" cy="530403"/>
          </a:xfrm>
          <a:prstGeom prst="rect">
            <a:avLst/>
          </a:prstGeom>
        </p:spPr>
      </p:pic>
      <p:sp>
        <p:nvSpPr>
          <p:cNvPr id="35" name="TextBox 8">
            <a:extLst>
              <a:ext uri="{FF2B5EF4-FFF2-40B4-BE49-F238E27FC236}">
                <a16:creationId xmlns:a16="http://schemas.microsoft.com/office/drawing/2014/main" id="{3888EEC8-432C-5B7A-E6FB-09FC73BFE9D9}"/>
              </a:ext>
            </a:extLst>
          </p:cNvPr>
          <p:cNvSpPr txBox="1"/>
          <p:nvPr/>
        </p:nvSpPr>
        <p:spPr>
          <a:xfrm>
            <a:off x="1629012" y="2813447"/>
            <a:ext cx="206164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HSXR4 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(4 flutes/30 helix)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TextBox 8">
            <a:extLst>
              <a:ext uri="{FF2B5EF4-FFF2-40B4-BE49-F238E27FC236}">
                <a16:creationId xmlns:a16="http://schemas.microsoft.com/office/drawing/2014/main" id="{FFC38619-D180-7D1B-D1A1-D8ED7E1D5E09}"/>
              </a:ext>
            </a:extLst>
          </p:cNvPr>
          <p:cNvSpPr txBox="1"/>
          <p:nvPr/>
        </p:nvSpPr>
        <p:spPr>
          <a:xfrm>
            <a:off x="3686172" y="2357285"/>
            <a:ext cx="206164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HSXRP4 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(4 flutes/30 helix)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TextBox 8">
            <a:extLst>
              <a:ext uri="{FF2B5EF4-FFF2-40B4-BE49-F238E27FC236}">
                <a16:creationId xmlns:a16="http://schemas.microsoft.com/office/drawing/2014/main" id="{9F897A73-8174-F04A-CDE7-5B6136C8999F}"/>
              </a:ext>
            </a:extLst>
          </p:cNvPr>
          <p:cNvSpPr txBox="1"/>
          <p:nvPr/>
        </p:nvSpPr>
        <p:spPr>
          <a:xfrm>
            <a:off x="6523903" y="1997421"/>
            <a:ext cx="206164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HSXEF4-CR 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(4 flutes/45 helix)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TextBox 8">
            <a:extLst>
              <a:ext uri="{FF2B5EF4-FFF2-40B4-BE49-F238E27FC236}">
                <a16:creationId xmlns:a16="http://schemas.microsoft.com/office/drawing/2014/main" id="{28575000-7651-BD98-4F03-46972DE2B867}"/>
              </a:ext>
            </a:extLst>
          </p:cNvPr>
          <p:cNvSpPr txBox="1"/>
          <p:nvPr/>
        </p:nvSpPr>
        <p:spPr>
          <a:xfrm>
            <a:off x="8782135" y="1483445"/>
            <a:ext cx="246251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HSXHE4-CR 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(4 or6 flutes/45 helix)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TextBox 8">
            <a:extLst>
              <a:ext uri="{FF2B5EF4-FFF2-40B4-BE49-F238E27FC236}">
                <a16:creationId xmlns:a16="http://schemas.microsoft.com/office/drawing/2014/main" id="{E65C37D3-9D8F-3254-B3C2-ADEEF51678BF}"/>
              </a:ext>
            </a:extLst>
          </p:cNvPr>
          <p:cNvSpPr txBox="1"/>
          <p:nvPr/>
        </p:nvSpPr>
        <p:spPr>
          <a:xfrm>
            <a:off x="50062" y="5924102"/>
            <a:ext cx="206164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HGXR2 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(2 flutes/30 helix)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TextBox 8">
            <a:extLst>
              <a:ext uri="{FF2B5EF4-FFF2-40B4-BE49-F238E27FC236}">
                <a16:creationId xmlns:a16="http://schemas.microsoft.com/office/drawing/2014/main" id="{0CB661D6-006A-3A44-691E-AAF5F62E78EF}"/>
              </a:ext>
            </a:extLst>
          </p:cNvPr>
          <p:cNvSpPr txBox="1"/>
          <p:nvPr/>
        </p:nvSpPr>
        <p:spPr>
          <a:xfrm>
            <a:off x="1884250" y="5904161"/>
            <a:ext cx="206164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HGXR4 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(4 flutes/30 helix)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TextBox 8">
            <a:extLst>
              <a:ext uri="{FF2B5EF4-FFF2-40B4-BE49-F238E27FC236}">
                <a16:creationId xmlns:a16="http://schemas.microsoft.com/office/drawing/2014/main" id="{310C11D9-253F-DE42-6948-D371EEF7995F}"/>
              </a:ext>
            </a:extLst>
          </p:cNvPr>
          <p:cNvSpPr txBox="1"/>
          <p:nvPr/>
        </p:nvSpPr>
        <p:spPr>
          <a:xfrm>
            <a:off x="3769475" y="5005387"/>
            <a:ext cx="206164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HGXRP4 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(4 flutes/30 helix)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TextBox 8">
            <a:extLst>
              <a:ext uri="{FF2B5EF4-FFF2-40B4-BE49-F238E27FC236}">
                <a16:creationId xmlns:a16="http://schemas.microsoft.com/office/drawing/2014/main" id="{8FB7325C-6A36-AD2A-3D0A-E6B519170178}"/>
              </a:ext>
            </a:extLst>
          </p:cNvPr>
          <p:cNvSpPr txBox="1"/>
          <p:nvPr/>
        </p:nvSpPr>
        <p:spPr>
          <a:xfrm>
            <a:off x="7395282" y="4484718"/>
            <a:ext cx="206164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HGHFE4-CR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(4 flutes/42 helix)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TextBox 8">
            <a:extLst>
              <a:ext uri="{FF2B5EF4-FFF2-40B4-BE49-F238E27FC236}">
                <a16:creationId xmlns:a16="http://schemas.microsoft.com/office/drawing/2014/main" id="{97711A36-BD58-C041-9E24-8155C0D34F6E}"/>
              </a:ext>
            </a:extLst>
          </p:cNvPr>
          <p:cNvSpPr txBox="1"/>
          <p:nvPr/>
        </p:nvSpPr>
        <p:spPr>
          <a:xfrm>
            <a:off x="224354" y="133107"/>
            <a:ext cx="7683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SGSO Radius Endmill Positioning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5259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7266E-9E0E-AA7F-2214-5440D43EF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DD1CD6F-5586-C856-C218-4F7C797F5B96}"/>
              </a:ext>
            </a:extLst>
          </p:cNvPr>
          <p:cNvCxnSpPr/>
          <p:nvPr/>
        </p:nvCxnSpPr>
        <p:spPr>
          <a:xfrm>
            <a:off x="1018309" y="3657600"/>
            <a:ext cx="9757064" cy="0"/>
          </a:xfrm>
          <a:prstGeom prst="straightConnector1">
            <a:avLst/>
          </a:prstGeom>
          <a:ln w="317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28D6731-0BA9-8CD6-54E9-1F5FC8DBC34F}"/>
              </a:ext>
            </a:extLst>
          </p:cNvPr>
          <p:cNvCxnSpPr>
            <a:cxnSpLocks/>
          </p:cNvCxnSpPr>
          <p:nvPr/>
        </p:nvCxnSpPr>
        <p:spPr>
          <a:xfrm flipV="1">
            <a:off x="5907233" y="914400"/>
            <a:ext cx="0" cy="5525366"/>
          </a:xfrm>
          <a:prstGeom prst="straightConnector1">
            <a:avLst/>
          </a:prstGeom>
          <a:ln w="31750"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F6744C0-16FE-EC65-C6EC-99477E39DF57}"/>
              </a:ext>
            </a:extLst>
          </p:cNvPr>
          <p:cNvSpPr txBox="1"/>
          <p:nvPr/>
        </p:nvSpPr>
        <p:spPr>
          <a:xfrm>
            <a:off x="6096000" y="729734"/>
            <a:ext cx="1513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b="1" dirty="0"/>
              <a:t>Hard Material</a:t>
            </a:r>
            <a:endParaRPr lang="de-DE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9CC457-008D-BE64-F114-1228565D9F49}"/>
              </a:ext>
            </a:extLst>
          </p:cNvPr>
          <p:cNvSpPr txBox="1"/>
          <p:nvPr/>
        </p:nvSpPr>
        <p:spPr>
          <a:xfrm>
            <a:off x="6002482" y="6031469"/>
            <a:ext cx="1438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b="1" dirty="0"/>
              <a:t>Soft Material</a:t>
            </a:r>
            <a:endParaRPr lang="de-DE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871398-757D-60B5-DEE8-91FFC8F3231E}"/>
              </a:ext>
            </a:extLst>
          </p:cNvPr>
          <p:cNvSpPr txBox="1"/>
          <p:nvPr/>
        </p:nvSpPr>
        <p:spPr>
          <a:xfrm>
            <a:off x="9950161" y="3200400"/>
            <a:ext cx="22418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Ultra-high </a:t>
            </a:r>
            <a:r>
              <a:rPr lang="de-DE" b="1" dirty="0" err="1"/>
              <a:t>efficiency</a:t>
            </a:r>
            <a:endParaRPr lang="de-DE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E95530-751E-8386-579C-E6B0EB2E96F3}"/>
              </a:ext>
            </a:extLst>
          </p:cNvPr>
          <p:cNvSpPr txBox="1"/>
          <p:nvPr/>
        </p:nvSpPr>
        <p:spPr>
          <a:xfrm>
            <a:off x="127941" y="3200400"/>
            <a:ext cx="18223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/>
              <a:t>high </a:t>
            </a:r>
            <a:r>
              <a:rPr lang="de-DE" b="1" dirty="0" err="1"/>
              <a:t>efficiency</a:t>
            </a:r>
            <a:endParaRPr lang="de-DE" b="1" dirty="0"/>
          </a:p>
        </p:txBody>
      </p:sp>
      <p:sp>
        <p:nvSpPr>
          <p:cNvPr id="23" name="TextBox 8">
            <a:extLst>
              <a:ext uri="{FF2B5EF4-FFF2-40B4-BE49-F238E27FC236}">
                <a16:creationId xmlns:a16="http://schemas.microsoft.com/office/drawing/2014/main" id="{C043726E-D380-2511-A0B5-7B88DC35BE14}"/>
              </a:ext>
            </a:extLst>
          </p:cNvPr>
          <p:cNvSpPr txBox="1"/>
          <p:nvPr/>
        </p:nvSpPr>
        <p:spPr>
          <a:xfrm>
            <a:off x="224354" y="133107"/>
            <a:ext cx="7683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SGSO Square Endmill Positioning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TextBox 8">
            <a:extLst>
              <a:ext uri="{FF2B5EF4-FFF2-40B4-BE49-F238E27FC236}">
                <a16:creationId xmlns:a16="http://schemas.microsoft.com/office/drawing/2014/main" id="{C321B435-8453-C4F9-29AE-11418F9868C2}"/>
              </a:ext>
            </a:extLst>
          </p:cNvPr>
          <p:cNvSpPr txBox="1"/>
          <p:nvPr/>
        </p:nvSpPr>
        <p:spPr>
          <a:xfrm>
            <a:off x="3519184" y="2892623"/>
            <a:ext cx="206164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HSXEF4 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(4 flutes/45 helix)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Picture 2" descr="A close-up of a drill&#10;&#10;AI-generated content may be incorrect.">
            <a:extLst>
              <a:ext uri="{FF2B5EF4-FFF2-40B4-BE49-F238E27FC236}">
                <a16:creationId xmlns:a16="http://schemas.microsoft.com/office/drawing/2014/main" id="{EE742174-5541-701B-7704-FE6FEEB5F1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160" t="50236" r="17342" b="27959"/>
          <a:stretch>
            <a:fillRect/>
          </a:stretch>
        </p:blipFill>
        <p:spPr>
          <a:xfrm>
            <a:off x="3243739" y="2230788"/>
            <a:ext cx="2464857" cy="598231"/>
          </a:xfrm>
          <a:prstGeom prst="rect">
            <a:avLst/>
          </a:prstGeom>
        </p:spPr>
      </p:pic>
      <p:pic>
        <p:nvPicPr>
          <p:cNvPr id="7" name="Picture 6" descr="A close up of a tool&#10;&#10;AI-generated content may be incorrect.">
            <a:extLst>
              <a:ext uri="{FF2B5EF4-FFF2-40B4-BE49-F238E27FC236}">
                <a16:creationId xmlns:a16="http://schemas.microsoft.com/office/drawing/2014/main" id="{F72C56F5-4963-A3DD-89EE-B17A6A62FD1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742" t="44530" r="36556" b="38398"/>
          <a:stretch>
            <a:fillRect/>
          </a:stretch>
        </p:blipFill>
        <p:spPr>
          <a:xfrm>
            <a:off x="6316135" y="1448622"/>
            <a:ext cx="2095283" cy="540124"/>
          </a:xfrm>
          <a:prstGeom prst="rect">
            <a:avLst/>
          </a:prstGeom>
        </p:spPr>
      </p:pic>
      <p:pic>
        <p:nvPicPr>
          <p:cNvPr id="11" name="Picture 10" descr="A close up of a metal drill&#10;&#10;AI-generated content may be incorrect.">
            <a:extLst>
              <a:ext uri="{FF2B5EF4-FFF2-40B4-BE49-F238E27FC236}">
                <a16:creationId xmlns:a16="http://schemas.microsoft.com/office/drawing/2014/main" id="{935C1AC0-CBC9-7063-D419-9E2F4F19893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512" t="38415" r="22096" b="47590"/>
          <a:stretch>
            <a:fillRect/>
          </a:stretch>
        </p:blipFill>
        <p:spPr>
          <a:xfrm>
            <a:off x="9346657" y="1404673"/>
            <a:ext cx="2244380" cy="471787"/>
          </a:xfrm>
          <a:prstGeom prst="rect">
            <a:avLst/>
          </a:prstGeom>
        </p:spPr>
      </p:pic>
      <p:pic>
        <p:nvPicPr>
          <p:cNvPr id="15" name="Picture 14" descr="A close-up of a drill bit&#10;&#10;AI-generated content may be incorrect.">
            <a:extLst>
              <a:ext uri="{FF2B5EF4-FFF2-40B4-BE49-F238E27FC236}">
                <a16:creationId xmlns:a16="http://schemas.microsoft.com/office/drawing/2014/main" id="{38A0D810-04BF-977E-9F24-BF44FA93876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8979" t="57136" r="11555" b="12612"/>
          <a:stretch>
            <a:fillRect/>
          </a:stretch>
        </p:blipFill>
        <p:spPr>
          <a:xfrm>
            <a:off x="6718800" y="4059170"/>
            <a:ext cx="1931186" cy="569522"/>
          </a:xfrm>
          <a:prstGeom prst="rect">
            <a:avLst/>
          </a:prstGeom>
        </p:spPr>
      </p:pic>
      <p:pic>
        <p:nvPicPr>
          <p:cNvPr id="19" name="Picture 18" descr="A close-up of a drill bit&#10;&#10;AI-generated content may be incorrect.">
            <a:extLst>
              <a:ext uri="{FF2B5EF4-FFF2-40B4-BE49-F238E27FC236}">
                <a16:creationId xmlns:a16="http://schemas.microsoft.com/office/drawing/2014/main" id="{96E925F0-D612-41CD-0697-BC1CE199472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7178" t="66780" r="12784" b="8771"/>
          <a:stretch>
            <a:fillRect/>
          </a:stretch>
        </p:blipFill>
        <p:spPr>
          <a:xfrm>
            <a:off x="8955766" y="4052526"/>
            <a:ext cx="2061647" cy="554331"/>
          </a:xfrm>
          <a:prstGeom prst="rect">
            <a:avLst/>
          </a:prstGeom>
        </p:spPr>
      </p:pic>
      <p:pic>
        <p:nvPicPr>
          <p:cNvPr id="28" name="Picture 27" descr="A close up of a drill bit&#10;&#10;AI-generated content may be incorrect.">
            <a:extLst>
              <a:ext uri="{FF2B5EF4-FFF2-40B4-BE49-F238E27FC236}">
                <a16:creationId xmlns:a16="http://schemas.microsoft.com/office/drawing/2014/main" id="{8C28270B-E840-D93C-A4A7-84BA6C684F0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1587" t="53320" r="20218" b="30164"/>
          <a:stretch>
            <a:fillRect/>
          </a:stretch>
        </p:blipFill>
        <p:spPr>
          <a:xfrm>
            <a:off x="4490529" y="4511338"/>
            <a:ext cx="1931187" cy="441216"/>
          </a:xfrm>
          <a:prstGeom prst="rect">
            <a:avLst/>
          </a:prstGeom>
        </p:spPr>
      </p:pic>
      <p:pic>
        <p:nvPicPr>
          <p:cNvPr id="30" name="Picture 29" descr="A close-up of a end mill&#10;&#10;AI-generated content may be incorrect.">
            <a:extLst>
              <a:ext uri="{FF2B5EF4-FFF2-40B4-BE49-F238E27FC236}">
                <a16:creationId xmlns:a16="http://schemas.microsoft.com/office/drawing/2014/main" id="{0584A24D-974B-67F2-5CEA-888E9A75FAE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7969" t="54601" b="16810"/>
          <a:stretch>
            <a:fillRect/>
          </a:stretch>
        </p:blipFill>
        <p:spPr>
          <a:xfrm>
            <a:off x="0" y="4882661"/>
            <a:ext cx="2439000" cy="654908"/>
          </a:xfrm>
          <a:prstGeom prst="rect">
            <a:avLst/>
          </a:prstGeom>
        </p:spPr>
      </p:pic>
      <p:pic>
        <p:nvPicPr>
          <p:cNvPr id="32" name="Picture 31" descr="A close-up of a drill&#10;&#10;AI-generated content may be incorrect.">
            <a:extLst>
              <a:ext uri="{FF2B5EF4-FFF2-40B4-BE49-F238E27FC236}">
                <a16:creationId xmlns:a16="http://schemas.microsoft.com/office/drawing/2014/main" id="{18F29955-ECB0-21D6-ABD0-91DE0CAB5DB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6004" t="53214" r="34223" b="21229"/>
          <a:stretch>
            <a:fillRect/>
          </a:stretch>
        </p:blipFill>
        <p:spPr>
          <a:xfrm>
            <a:off x="2306074" y="4911225"/>
            <a:ext cx="2125514" cy="580185"/>
          </a:xfrm>
          <a:prstGeom prst="rect">
            <a:avLst/>
          </a:prstGeom>
        </p:spPr>
      </p:pic>
      <p:sp>
        <p:nvSpPr>
          <p:cNvPr id="33" name="TextBox 8">
            <a:extLst>
              <a:ext uri="{FF2B5EF4-FFF2-40B4-BE49-F238E27FC236}">
                <a16:creationId xmlns:a16="http://schemas.microsoft.com/office/drawing/2014/main" id="{9A91746B-4189-EC84-9CC7-21FCC7D20510}"/>
              </a:ext>
            </a:extLst>
          </p:cNvPr>
          <p:cNvSpPr txBox="1"/>
          <p:nvPr/>
        </p:nvSpPr>
        <p:spPr>
          <a:xfrm>
            <a:off x="6183976" y="1989901"/>
            <a:ext cx="23596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HSXHE4/6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(4 or 6flutes/45 helix)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TextBox 8">
            <a:extLst>
              <a:ext uri="{FF2B5EF4-FFF2-40B4-BE49-F238E27FC236}">
                <a16:creationId xmlns:a16="http://schemas.microsoft.com/office/drawing/2014/main" id="{F89A939F-C291-588D-1613-3B65BAA29E06}"/>
              </a:ext>
            </a:extLst>
          </p:cNvPr>
          <p:cNvSpPr txBox="1"/>
          <p:nvPr/>
        </p:nvSpPr>
        <p:spPr>
          <a:xfrm>
            <a:off x="9346657" y="1902156"/>
            <a:ext cx="206164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HSXEG6 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(4 flutes/52 helix)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TextBox 8">
            <a:extLst>
              <a:ext uri="{FF2B5EF4-FFF2-40B4-BE49-F238E27FC236}">
                <a16:creationId xmlns:a16="http://schemas.microsoft.com/office/drawing/2014/main" id="{15C9317B-6835-6B78-1461-7DCB26C9A20C}"/>
              </a:ext>
            </a:extLst>
          </p:cNvPr>
          <p:cNvSpPr txBox="1"/>
          <p:nvPr/>
        </p:nvSpPr>
        <p:spPr>
          <a:xfrm>
            <a:off x="126363" y="5551851"/>
            <a:ext cx="206164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HGXE2 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(2 flutes/30 helix)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TextBox 8">
            <a:extLst>
              <a:ext uri="{FF2B5EF4-FFF2-40B4-BE49-F238E27FC236}">
                <a16:creationId xmlns:a16="http://schemas.microsoft.com/office/drawing/2014/main" id="{49720759-5FDD-B390-04CC-D30E3D40EC9C}"/>
              </a:ext>
            </a:extLst>
          </p:cNvPr>
          <p:cNvSpPr txBox="1"/>
          <p:nvPr/>
        </p:nvSpPr>
        <p:spPr>
          <a:xfrm>
            <a:off x="2213659" y="5551851"/>
            <a:ext cx="206164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HGXE4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(4 flutes/30 helix)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TextBox 8">
            <a:extLst>
              <a:ext uri="{FF2B5EF4-FFF2-40B4-BE49-F238E27FC236}">
                <a16:creationId xmlns:a16="http://schemas.microsoft.com/office/drawing/2014/main" id="{C413DD72-EA97-7A33-6F54-B4FD902BE699}"/>
              </a:ext>
            </a:extLst>
          </p:cNvPr>
          <p:cNvSpPr txBox="1"/>
          <p:nvPr/>
        </p:nvSpPr>
        <p:spPr>
          <a:xfrm>
            <a:off x="4264763" y="4909530"/>
            <a:ext cx="2061646" cy="6155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HGXEF4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(4 flutes/45 helix)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TextBox 8">
            <a:extLst>
              <a:ext uri="{FF2B5EF4-FFF2-40B4-BE49-F238E27FC236}">
                <a16:creationId xmlns:a16="http://schemas.microsoft.com/office/drawing/2014/main" id="{70227BEF-2A81-1267-E8CE-E719D97AED92}"/>
              </a:ext>
            </a:extLst>
          </p:cNvPr>
          <p:cNvSpPr txBox="1"/>
          <p:nvPr/>
        </p:nvSpPr>
        <p:spPr>
          <a:xfrm>
            <a:off x="6588340" y="4665728"/>
            <a:ext cx="2061646" cy="6155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HGHFE4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(4 flutes/42 helix)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TextBox 8">
            <a:extLst>
              <a:ext uri="{FF2B5EF4-FFF2-40B4-BE49-F238E27FC236}">
                <a16:creationId xmlns:a16="http://schemas.microsoft.com/office/drawing/2014/main" id="{5C9C875F-D8C3-880A-A279-394C0F9B3604}"/>
              </a:ext>
            </a:extLst>
          </p:cNvPr>
          <p:cNvSpPr txBox="1"/>
          <p:nvPr/>
        </p:nvSpPr>
        <p:spPr>
          <a:xfrm>
            <a:off x="8976552" y="4581724"/>
            <a:ext cx="2061646" cy="6155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HGHFE5</a:t>
            </a:r>
          </a:p>
          <a:p>
            <a:pPr algn="ctr"/>
            <a:r>
              <a:rPr lang="en-US" altLang="zh-CN" sz="1600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(5 flutes/42 helix)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62783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C01D2C15-1E7F-ED03-DDD6-D457A911BCAC}"/>
              </a:ext>
            </a:extLst>
          </p:cNvPr>
          <p:cNvSpPr txBox="1"/>
          <p:nvPr/>
        </p:nvSpPr>
        <p:spPr>
          <a:xfrm>
            <a:off x="224354" y="133107"/>
            <a:ext cx="7683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SGSO </a:t>
            </a:r>
            <a:r>
              <a:rPr lang="de-DE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High Feed </a:t>
            </a:r>
            <a:r>
              <a:rPr lang="de-DE" altLang="zh-CN" sz="28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Endmill</a:t>
            </a:r>
            <a:r>
              <a:rPr lang="de-DE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de-DE" altLang="zh-CN" sz="28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Positioning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Grafik 2">
            <a:extLst>
              <a:ext uri="{FF2B5EF4-FFF2-40B4-BE49-F238E27FC236}">
                <a16:creationId xmlns:a16="http://schemas.microsoft.com/office/drawing/2014/main" id="{0D28F248-781C-2D8E-63BE-5A1CE3B29B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981" t="36583" r="1221" b="46702"/>
          <a:stretch>
            <a:fillRect/>
          </a:stretch>
        </p:blipFill>
        <p:spPr>
          <a:xfrm>
            <a:off x="4712140" y="3196246"/>
            <a:ext cx="6555107" cy="476423"/>
          </a:xfrm>
          <a:prstGeom prst="rect">
            <a:avLst/>
          </a:prstGeom>
        </p:spPr>
      </p:pic>
      <p:pic>
        <p:nvPicPr>
          <p:cNvPr id="6" name="Grafik 3">
            <a:extLst>
              <a:ext uri="{FF2B5EF4-FFF2-40B4-BE49-F238E27FC236}">
                <a16:creationId xmlns:a16="http://schemas.microsoft.com/office/drawing/2014/main" id="{A3A8C22B-4691-AD80-A916-DE9E3DA10B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862" t="67263" r="43131" b="14800"/>
          <a:stretch>
            <a:fillRect/>
          </a:stretch>
        </p:blipFill>
        <p:spPr>
          <a:xfrm>
            <a:off x="8487853" y="4203429"/>
            <a:ext cx="2827040" cy="476424"/>
          </a:xfrm>
          <a:prstGeom prst="rect">
            <a:avLst/>
          </a:prstGeom>
        </p:spPr>
      </p:pic>
      <p:pic>
        <p:nvPicPr>
          <p:cNvPr id="7" name="Grafik 1">
            <a:extLst>
              <a:ext uri="{FF2B5EF4-FFF2-40B4-BE49-F238E27FC236}">
                <a16:creationId xmlns:a16="http://schemas.microsoft.com/office/drawing/2014/main" id="{807A684C-939A-07E6-6665-D5AA18C586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561" t="64608" r="1263" b="13801"/>
          <a:stretch>
            <a:fillRect/>
          </a:stretch>
        </p:blipFill>
        <p:spPr>
          <a:xfrm>
            <a:off x="4385812" y="4145130"/>
            <a:ext cx="3293370" cy="5841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41F522F-8A88-B09D-61C2-95D2A8CAE668}"/>
              </a:ext>
            </a:extLst>
          </p:cNvPr>
          <p:cNvSpPr txBox="1"/>
          <p:nvPr/>
        </p:nvSpPr>
        <p:spPr>
          <a:xfrm>
            <a:off x="9176385" y="3643947"/>
            <a:ext cx="839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HSXHR</a:t>
            </a:r>
            <a:endParaRPr lang="de-DE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41A0DF-2EBC-F569-6DE1-2DC03BC02F53}"/>
              </a:ext>
            </a:extLst>
          </p:cNvPr>
          <p:cNvSpPr txBox="1"/>
          <p:nvPr/>
        </p:nvSpPr>
        <p:spPr>
          <a:xfrm>
            <a:off x="5621968" y="3643947"/>
            <a:ext cx="821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HSHFR</a:t>
            </a:r>
            <a:endParaRPr lang="de-DE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84EC43-DA6F-DF70-91C0-0DEB1212F57E}"/>
              </a:ext>
            </a:extLst>
          </p:cNvPr>
          <p:cNvSpPr txBox="1"/>
          <p:nvPr/>
        </p:nvSpPr>
        <p:spPr>
          <a:xfrm>
            <a:off x="5636572" y="4708023"/>
            <a:ext cx="817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HSXRP</a:t>
            </a:r>
            <a:endParaRPr lang="de-DE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829DA2-9CDE-6FDC-C62E-294046B24179}"/>
              </a:ext>
            </a:extLst>
          </p:cNvPr>
          <p:cNvSpPr txBox="1"/>
          <p:nvPr/>
        </p:nvSpPr>
        <p:spPr>
          <a:xfrm>
            <a:off x="9296453" y="4708023"/>
            <a:ext cx="805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altLang="zh-CN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HSXRT</a:t>
            </a:r>
            <a:endParaRPr lang="de-DE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E7F1F0CA-FDA4-3D14-257E-7CEEDD748D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36958"/>
              </p:ext>
            </p:extLst>
          </p:nvPr>
        </p:nvGraphicFramePr>
        <p:xfrm>
          <a:off x="529790" y="2415267"/>
          <a:ext cx="10959426" cy="26867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53142">
                  <a:extLst>
                    <a:ext uri="{9D8B030D-6E8A-4147-A177-3AD203B41FA5}">
                      <a16:colId xmlns:a16="http://schemas.microsoft.com/office/drawing/2014/main" val="1250318043"/>
                    </a:ext>
                  </a:extLst>
                </a:gridCol>
                <a:gridCol w="3653142">
                  <a:extLst>
                    <a:ext uri="{9D8B030D-6E8A-4147-A177-3AD203B41FA5}">
                      <a16:colId xmlns:a16="http://schemas.microsoft.com/office/drawing/2014/main" val="3267038904"/>
                    </a:ext>
                  </a:extLst>
                </a:gridCol>
                <a:gridCol w="3653142">
                  <a:extLst>
                    <a:ext uri="{9D8B030D-6E8A-4147-A177-3AD203B41FA5}">
                      <a16:colId xmlns:a16="http://schemas.microsoft.com/office/drawing/2014/main" val="1110832734"/>
                    </a:ext>
                  </a:extLst>
                </a:gridCol>
              </a:tblGrid>
              <a:tr h="59184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/>
                        <a:t>&lt;55HRC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800" b="1" dirty="0"/>
                        <a:t>55-70HRC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17972"/>
                  </a:ext>
                </a:extLst>
              </a:tr>
              <a:tr h="1047443">
                <a:tc>
                  <a:txBody>
                    <a:bodyPr/>
                    <a:lstStyle/>
                    <a:p>
                      <a:r>
                        <a:rPr lang="de-DE" sz="2400" b="1" dirty="0"/>
                        <a:t>High Feed Geometry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024733"/>
                  </a:ext>
                </a:extLst>
              </a:tr>
              <a:tr h="1047443">
                <a:tc>
                  <a:txBody>
                    <a:bodyPr/>
                    <a:lstStyle/>
                    <a:p>
                      <a:r>
                        <a:rPr lang="de-DE" sz="2400" b="1" dirty="0"/>
                        <a:t>Real Radius Geometry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9349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238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Ein Bild, das Zylinder, Flasche, Im Haus, Silber enthält.&#10;&#10;KI-generierte Inhalte können fehlerhaft sein.">
            <a:extLst>
              <a:ext uri="{FF2B5EF4-FFF2-40B4-BE49-F238E27FC236}">
                <a16:creationId xmlns:a16="http://schemas.microsoft.com/office/drawing/2014/main" id="{DDBAB764-D3E4-6ABB-8EA0-6084EDCFF2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9" r="29842" b="85817"/>
          <a:stretch>
            <a:fillRect/>
          </a:stretch>
        </p:blipFill>
        <p:spPr>
          <a:xfrm>
            <a:off x="10604031" y="3525889"/>
            <a:ext cx="1124902" cy="1789571"/>
          </a:xfrm>
          <a:prstGeom prst="rect">
            <a:avLst/>
          </a:prstGeom>
        </p:spPr>
      </p:pic>
      <p:pic>
        <p:nvPicPr>
          <p:cNvPr id="7" name="Grafik 6" descr="Ein Bild, das Flasche, Zylinder, Im Haus enthält.&#10;&#10;KI-generierte Inhalte können fehlerhaft sein.">
            <a:extLst>
              <a:ext uri="{FF2B5EF4-FFF2-40B4-BE49-F238E27FC236}">
                <a16:creationId xmlns:a16="http://schemas.microsoft.com/office/drawing/2014/main" id="{DAACF949-33A0-091B-D5F6-BD0775D115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1" t="2190" r="36624" b="88237"/>
          <a:stretch>
            <a:fillRect/>
          </a:stretch>
        </p:blipFill>
        <p:spPr>
          <a:xfrm>
            <a:off x="9410725" y="3687016"/>
            <a:ext cx="1032093" cy="1665515"/>
          </a:xfrm>
          <a:prstGeom prst="rect">
            <a:avLst/>
          </a:prstGeom>
        </p:spPr>
      </p:pic>
      <p:pic>
        <p:nvPicPr>
          <p:cNvPr id="5" name="Grafik 4" descr="Ein Bild, das Zylinder, Flasche, Silber enthält.&#10;&#10;KI-generierte Inhalte können fehlerhaft sein.">
            <a:extLst>
              <a:ext uri="{FF2B5EF4-FFF2-40B4-BE49-F238E27FC236}">
                <a16:creationId xmlns:a16="http://schemas.microsoft.com/office/drawing/2014/main" id="{93607BE2-2CF5-2CF3-0113-F0D4390BA2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29"/>
          <a:stretch>
            <a:fillRect/>
          </a:stretch>
        </p:blipFill>
        <p:spPr>
          <a:xfrm>
            <a:off x="8073712" y="3835003"/>
            <a:ext cx="956068" cy="148045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79AD402-CD8D-8C99-BF77-BF4F2EC409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8963" y="3560152"/>
            <a:ext cx="1194920" cy="1792379"/>
          </a:xfrm>
          <a:prstGeom prst="rect">
            <a:avLst/>
          </a:prstGeom>
        </p:spPr>
      </p:pic>
      <p:pic>
        <p:nvPicPr>
          <p:cNvPr id="14" name="Grafik 13" descr="Ein Bild, das Zylinder, Flasche, Im Haus enthält.&#10;&#10;KI-generierte Inhalte können fehlerhaft sein.">
            <a:extLst>
              <a:ext uri="{FF2B5EF4-FFF2-40B4-BE49-F238E27FC236}">
                <a16:creationId xmlns:a16="http://schemas.microsoft.com/office/drawing/2014/main" id="{AF65D185-E3C2-BF52-246E-48F7736CD8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23" t="1" r="30437" b="86736"/>
          <a:stretch>
            <a:fillRect/>
          </a:stretch>
        </p:blipFill>
        <p:spPr>
          <a:xfrm>
            <a:off x="1476695" y="3638702"/>
            <a:ext cx="1356387" cy="1789572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511FFE4B-DE6C-71EB-5977-5C632E575B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2480135" y="4100678"/>
            <a:ext cx="1583620" cy="10022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50DF9FB-33E7-6155-9EA5-D44AABFE364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2650" b="31093"/>
          <a:stretch>
            <a:fillRect/>
          </a:stretch>
        </p:blipFill>
        <p:spPr>
          <a:xfrm>
            <a:off x="4005366" y="891399"/>
            <a:ext cx="1071563" cy="6028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BD162B8-A041-F785-B4AB-F9395BCF311F}"/>
              </a:ext>
            </a:extLst>
          </p:cNvPr>
          <p:cNvSpPr txBox="1"/>
          <p:nvPr/>
        </p:nvSpPr>
        <p:spPr>
          <a:xfrm>
            <a:off x="224354" y="133107"/>
            <a:ext cx="7053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Deep </a:t>
            </a:r>
            <a:r>
              <a:rPr lang="en-US" altLang="zh-CN" sz="2800" b="1" dirty="0" err="1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Minitural</a:t>
            </a:r>
            <a:r>
              <a:rPr lang="en-US" altLang="zh-CN" sz="2800" b="1" dirty="0">
                <a:solidFill>
                  <a:srgbClr val="0065B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Endmill Positioning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Picture 9" descr="A close-up of a silver object&#10;&#10;AI-generated content may be incorrect.">
            <a:extLst>
              <a:ext uri="{FF2B5EF4-FFF2-40B4-BE49-F238E27FC236}">
                <a16:creationId xmlns:a16="http://schemas.microsoft.com/office/drawing/2014/main" id="{20096CF5-0AE3-DB64-0B84-70B7BCF14F6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643" t="5702" r="2848" b="3384"/>
          <a:stretch>
            <a:fillRect/>
          </a:stretch>
        </p:blipFill>
        <p:spPr>
          <a:xfrm rot="5400000">
            <a:off x="3493760" y="4957434"/>
            <a:ext cx="2803925" cy="5590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469695-456F-D3CD-CCDD-FCFDC036A4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2846" y="1465918"/>
            <a:ext cx="11499653" cy="23094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3CB3F0A-10FE-2615-5A9A-6D650BD201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09208" y="3978263"/>
            <a:ext cx="812668" cy="137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62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lanet with a bright light&#10;&#10;AI-generated content may be incorrect.">
            <a:extLst>
              <a:ext uri="{FF2B5EF4-FFF2-40B4-BE49-F238E27FC236}">
                <a16:creationId xmlns:a16="http://schemas.microsoft.com/office/drawing/2014/main" id="{34EF750C-4211-A8C9-AFDF-B9F4A836AC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653" y="773810"/>
            <a:ext cx="10298662" cy="580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4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KSO_WPP_MARK_KEY" val="4946631c-d01a-4090-aeca-af5cf46f4a47"/>
  <p:tag name="COMMONDATA" val="eyJoZGlkIjoiOWNjMGY5YmRjZmIzODBiODg0YjJkMzBmNmZmM2RkZjg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KRBZtSHR3OuSJzhCtKm3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</Words>
  <Application>Microsoft Office PowerPoint</Application>
  <PresentationFormat>Widescreen</PresentationFormat>
  <Paragraphs>70</Paragraphs>
  <Slides>7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微软雅黑</vt:lpstr>
      <vt:lpstr>等线</vt:lpstr>
      <vt:lpstr>Aptos</vt:lpstr>
      <vt:lpstr>Arial</vt:lpstr>
      <vt:lpstr>Calibri</vt:lpstr>
      <vt:lpstr>自定义设计方案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第一PPT</Manager>
  <Company>第一PPT，www.1ppt.com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紫色渐变商务</dc:title>
  <dc:creator>第一PPT</dc:creator>
  <cp:keywords>www.1ppt.com</cp:keywords>
  <dc:description>www.1ppt.com</dc:description>
  <cp:lastModifiedBy>Gang HAN</cp:lastModifiedBy>
  <cp:revision>402</cp:revision>
  <dcterms:created xsi:type="dcterms:W3CDTF">2019-03-29T12:25:00Z</dcterms:created>
  <dcterms:modified xsi:type="dcterms:W3CDTF">2026-07-31T16:12:31Z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708C4AFE793344F49842EC47DDF9390C_13</vt:lpwstr>
  </property>
  <property fmtid="{D5CDD505-2E9C-101B-9397-08002B2CF9AE}" pid="3" name="KSOProductBuildVer">
    <vt:lpwstr>2052-12.1.0.16417</vt:lpwstr>
  </property>
</Properties>
</file>