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306" r:id="rId3"/>
    <p:sldId id="900" r:id="rId4"/>
    <p:sldId id="901" r:id="rId5"/>
    <p:sldId id="912" r:id="rId6"/>
    <p:sldId id="902" r:id="rId7"/>
    <p:sldId id="862" r:id="rId8"/>
    <p:sldId id="860" r:id="rId9"/>
    <p:sldId id="865" r:id="rId10"/>
    <p:sldId id="880" r:id="rId11"/>
    <p:sldId id="914" r:id="rId12"/>
    <p:sldId id="857" r:id="rId13"/>
    <p:sldId id="913" r:id="rId14"/>
    <p:sldId id="285" r:id="rId15"/>
    <p:sldId id="294" r:id="rId16"/>
    <p:sldId id="911" r:id="rId17"/>
    <p:sldId id="903" r:id="rId18"/>
    <p:sldId id="906" r:id="rId19"/>
    <p:sldId id="905" r:id="rId20"/>
    <p:sldId id="896" r:id="rId21"/>
    <p:sldId id="356" r:id="rId22"/>
    <p:sldId id="909" r:id="rId23"/>
    <p:sldId id="908" r:id="rId24"/>
    <p:sldId id="428" r:id="rId25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5B0"/>
    <a:srgbClr val="005A9E"/>
    <a:srgbClr val="95B3D7"/>
    <a:srgbClr val="376092"/>
    <a:srgbClr val="B9CDE5"/>
    <a:srgbClr val="DCE6F2"/>
    <a:srgbClr val="0081E2"/>
    <a:srgbClr val="000000"/>
    <a:srgbClr val="A43975"/>
    <a:srgbClr val="D686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33" autoAdjust="0"/>
  </p:normalViewPr>
  <p:slideViewPr>
    <p:cSldViewPr snapToGrid="0" showGuides="1">
      <p:cViewPr varScale="1">
        <p:scale>
          <a:sx n="78" d="100"/>
          <a:sy n="78" d="100"/>
        </p:scale>
        <p:origin x="878" y="72"/>
      </p:cViewPr>
      <p:guideLst>
        <p:guide orient="horz" pos="2160"/>
        <p:guide pos="384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4805"/>
    </p:cViewPr>
  </p:sorterViewPr>
  <p:notesViewPr>
    <p:cSldViewPr snapToGrid="0">
      <p:cViewPr varScale="1">
        <p:scale>
          <a:sx n="67" d="100"/>
          <a:sy n="67" d="100"/>
        </p:scale>
        <p:origin x="2829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24906DA-8185-0521-E02E-D2841CF090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5BB8DD9-83F5-38E6-8982-E2257F271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7739B-7335-40E4-AD12-E0EA34D64399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A8F8BA4-AB6A-92C8-339D-7853AAB74C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CB58EE-6F5A-3924-9525-4C2DA89B47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D104E-9F39-4264-BE87-6B9E47DE90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42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zh-CN" dirty="0" err="1"/>
              <a:t>Sustained</a:t>
            </a:r>
            <a:r>
              <a:rPr lang="de-DE" altLang="zh-CN" dirty="0"/>
              <a:t> Growth Smart </a:t>
            </a:r>
            <a:r>
              <a:rPr lang="de-DE" altLang="zh-CN" dirty="0" err="1"/>
              <a:t>Optimization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225FB8-320C-4083-8A3A-856629D1AE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zh-CN" dirty="0"/>
              <a:t>TH3 </a:t>
            </a:r>
            <a:r>
              <a:rPr lang="de-DE" altLang="zh-CN" dirty="0" err="1"/>
              <a:t>friction</a:t>
            </a:r>
            <a:r>
              <a:rPr lang="de-DE" altLang="zh-CN" dirty="0"/>
              <a:t> </a:t>
            </a:r>
            <a:r>
              <a:rPr lang="de-DE" altLang="zh-CN" dirty="0" err="1"/>
              <a:t>coefficient</a:t>
            </a:r>
            <a:r>
              <a:rPr lang="de-DE" altLang="zh-CN" dirty="0"/>
              <a:t> 0,9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682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HGX </a:t>
            </a:r>
            <a:r>
              <a:rPr lang="de-DE" dirty="0" err="1"/>
              <a:t>is</a:t>
            </a:r>
            <a:r>
              <a:rPr lang="de-DE" dirty="0"/>
              <a:t> also </a:t>
            </a:r>
            <a:r>
              <a:rPr lang="de-DE" dirty="0" err="1"/>
              <a:t>better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Hitachi, but not so </a:t>
            </a:r>
            <a:r>
              <a:rPr lang="de-DE" dirty="0" err="1"/>
              <a:t>bigger</a:t>
            </a:r>
            <a:r>
              <a:rPr lang="de-DE" dirty="0"/>
              <a:t> </a:t>
            </a:r>
            <a:r>
              <a:rPr lang="de-DE" dirty="0" err="1"/>
              <a:t>difference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HSX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3170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1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0FDB183-DD33-890A-8FE5-3E56FDD699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8052" y="128137"/>
            <a:ext cx="9324975" cy="4540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TOOL NAME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95958984-4C30-BF5D-F0C2-D9F4C99861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493250" y="845900"/>
            <a:ext cx="2311400" cy="56628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22208B2-4D67-0E73-646F-84502F78F372}"/>
              </a:ext>
            </a:extLst>
          </p:cNvPr>
          <p:cNvSpPr txBox="1"/>
          <p:nvPr userDrawn="1"/>
        </p:nvSpPr>
        <p:spPr>
          <a:xfrm>
            <a:off x="137160" y="6603675"/>
            <a:ext cx="11976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000" b="1" dirty="0"/>
              <a:t>SGSO Technology Europe GmbH   -   info@sgso-europe.com   -   Europark Fichtenhain A13a, 47807 Krefeld, Germany</a:t>
            </a:r>
          </a:p>
        </p:txBody>
      </p:sp>
    </p:spTree>
    <p:extLst>
      <p:ext uri="{BB962C8B-B14F-4D97-AF65-F5344CB8AC3E}">
        <p14:creationId xmlns:p14="http://schemas.microsoft.com/office/powerpoint/2010/main" val="264224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566170" y="6599158"/>
            <a:ext cx="266369" cy="266369"/>
          </a:xfrm>
          <a:prstGeom prst="rect">
            <a:avLst/>
          </a:prstGeom>
          <a:solidFill>
            <a:srgbClr val="0081E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1699355" y="6365195"/>
            <a:ext cx="429370" cy="429370"/>
          </a:xfrm>
          <a:prstGeom prst="rect">
            <a:avLst/>
          </a:prstGeom>
          <a:solidFill>
            <a:srgbClr val="005A9E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marL="0" lvl="0" indent="0" algn="ctr"/>
            <a:endParaRPr lang="en-US" sz="36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19917" y="6441381"/>
            <a:ext cx="388247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84D2E29-67F4-44D8-B0E3-F54815B4F12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18376" y="244904"/>
            <a:ext cx="4492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08AC850-8500-FCDA-DBDD-B71AAB81818F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92DA18D-201A-7BE7-A929-71DABEF6A0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H:/LOGO/日进logo/日进 logo（ png）.png日进 logo（ png）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3400" y="375285"/>
            <a:ext cx="2244725" cy="57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6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300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892768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E193A4A2-E02E-5259-FB76-6881CF466ECD}"/>
              </a:ext>
            </a:extLst>
          </p:cNvPr>
          <p:cNvSpPr/>
          <p:nvPr userDrawn="1"/>
        </p:nvSpPr>
        <p:spPr>
          <a:xfrm rot="10800000">
            <a:off x="135080" y="6650802"/>
            <a:ext cx="11725315" cy="120342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BF7F7-8FFD-FA72-A6F8-FA989C20A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63115" y="6572473"/>
            <a:ext cx="465770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fld id="{B84D2E29-67F4-44D8-B0E3-F54815B4F1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2" r:id="rId4"/>
    <p:sldLayoutId id="2147483656" r:id="rId5"/>
    <p:sldLayoutId id="2147483657" r:id="rId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6" Type="http://schemas.openxmlformats.org/officeDocument/2006/relationships/image" Target="../media/image5.jpe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tags" Target="../tags/tag14.xml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24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tags" Target="../tags/tag15.xml"/><Relationship Id="rId11" Type="http://schemas.openxmlformats.org/officeDocument/2006/relationships/image" Target="../media/image60.png"/><Relationship Id="rId5" Type="http://schemas.openxmlformats.org/officeDocument/2006/relationships/video" Target="../media/media2.mp4"/><Relationship Id="rId10" Type="http://schemas.openxmlformats.org/officeDocument/2006/relationships/image" Target="../media/image59.png"/><Relationship Id="rId4" Type="http://schemas.microsoft.com/office/2007/relationships/media" Target="../media/media2.mp4"/><Relationship Id="rId9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61.png"/><Relationship Id="rId5" Type="http://schemas.openxmlformats.org/officeDocument/2006/relationships/image" Target="../media/image24.png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6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4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tags" Target="../tags/tag20.xml"/><Relationship Id="rId7" Type="http://schemas.openxmlformats.org/officeDocument/2006/relationships/image" Target="../media/image75.jpe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74.jpe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1.xml"/><Relationship Id="rId9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4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15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4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6"/>
          <p:cNvSpPr/>
          <p:nvPr/>
        </p:nvSpPr>
        <p:spPr>
          <a:xfrm>
            <a:off x="0" y="0"/>
            <a:ext cx="6539865" cy="6890385"/>
          </a:xfrm>
          <a:custGeom>
            <a:avLst/>
            <a:gdLst>
              <a:gd name="connsiteX0" fmla="*/ 0 w 6270171"/>
              <a:gd name="connsiteY0" fmla="*/ 0 h 6858000"/>
              <a:gd name="connsiteX1" fmla="*/ 6270171 w 6270171"/>
              <a:gd name="connsiteY1" fmla="*/ 0 h 6858000"/>
              <a:gd name="connsiteX2" fmla="*/ 6270171 w 6270171"/>
              <a:gd name="connsiteY2" fmla="*/ 6858000 h 6858000"/>
              <a:gd name="connsiteX3" fmla="*/ 0 w 6270171"/>
              <a:gd name="connsiteY3" fmla="*/ 6858000 h 6858000"/>
              <a:gd name="connsiteX4" fmla="*/ 0 w 6270171"/>
              <a:gd name="connsiteY4" fmla="*/ 0 h 6858000"/>
              <a:gd name="connsiteX0-1" fmla="*/ 0 w 6270171"/>
              <a:gd name="connsiteY0-2" fmla="*/ 0 h 6858000"/>
              <a:gd name="connsiteX1-3" fmla="*/ 6270171 w 6270171"/>
              <a:gd name="connsiteY1-4" fmla="*/ 0 h 6858000"/>
              <a:gd name="connsiteX2-5" fmla="*/ 6255657 w 6270171"/>
              <a:gd name="connsiteY2-6" fmla="*/ 3352800 h 6858000"/>
              <a:gd name="connsiteX3-7" fmla="*/ 6270171 w 6270171"/>
              <a:gd name="connsiteY3-8" fmla="*/ 6858000 h 6858000"/>
              <a:gd name="connsiteX4-9" fmla="*/ 0 w 6270171"/>
              <a:gd name="connsiteY4-10" fmla="*/ 6858000 h 6858000"/>
              <a:gd name="connsiteX5" fmla="*/ 0 w 6270171"/>
              <a:gd name="connsiteY5" fmla="*/ 0 h 6858000"/>
              <a:gd name="connsiteX0-11" fmla="*/ 0 w 6729819"/>
              <a:gd name="connsiteY0-12" fmla="*/ 0 h 6858000"/>
              <a:gd name="connsiteX1-13" fmla="*/ 6270171 w 6729819"/>
              <a:gd name="connsiteY1-14" fmla="*/ 0 h 6858000"/>
              <a:gd name="connsiteX2-15" fmla="*/ 6255657 w 6729819"/>
              <a:gd name="connsiteY2-16" fmla="*/ 3352800 h 6858000"/>
              <a:gd name="connsiteX3-17" fmla="*/ 6270171 w 6729819"/>
              <a:gd name="connsiteY3-18" fmla="*/ 6858000 h 6858000"/>
              <a:gd name="connsiteX4-19" fmla="*/ 0 w 6729819"/>
              <a:gd name="connsiteY4-20" fmla="*/ 6858000 h 6858000"/>
              <a:gd name="connsiteX5-21" fmla="*/ 0 w 6729819"/>
              <a:gd name="connsiteY5-22" fmla="*/ 0 h 6858000"/>
              <a:gd name="connsiteX0-23" fmla="*/ 0 w 6526122"/>
              <a:gd name="connsiteY0-24" fmla="*/ 0 h 6858000"/>
              <a:gd name="connsiteX1-25" fmla="*/ 6270171 w 6526122"/>
              <a:gd name="connsiteY1-26" fmla="*/ 0 h 6858000"/>
              <a:gd name="connsiteX2-27" fmla="*/ 4833257 w 6526122"/>
              <a:gd name="connsiteY2-28" fmla="*/ 3468914 h 6858000"/>
              <a:gd name="connsiteX3-29" fmla="*/ 6270171 w 6526122"/>
              <a:gd name="connsiteY3-30" fmla="*/ 6858000 h 6858000"/>
              <a:gd name="connsiteX4-31" fmla="*/ 0 w 6526122"/>
              <a:gd name="connsiteY4-32" fmla="*/ 6858000 h 6858000"/>
              <a:gd name="connsiteX5-33" fmla="*/ 0 w 6526122"/>
              <a:gd name="connsiteY5-34" fmla="*/ 0 h 6858000"/>
              <a:gd name="connsiteX0-35" fmla="*/ 0 w 6539571"/>
              <a:gd name="connsiteY0-36" fmla="*/ 0 h 6858000"/>
              <a:gd name="connsiteX1-37" fmla="*/ 6270171 w 6539571"/>
              <a:gd name="connsiteY1-38" fmla="*/ 0 h 6858000"/>
              <a:gd name="connsiteX2-39" fmla="*/ 4992914 w 6539571"/>
              <a:gd name="connsiteY2-40" fmla="*/ 3454400 h 6858000"/>
              <a:gd name="connsiteX3-41" fmla="*/ 6270171 w 6539571"/>
              <a:gd name="connsiteY3-42" fmla="*/ 6858000 h 6858000"/>
              <a:gd name="connsiteX4-43" fmla="*/ 0 w 6539571"/>
              <a:gd name="connsiteY4-44" fmla="*/ 6858000 h 6858000"/>
              <a:gd name="connsiteX5-45" fmla="*/ 0 w 6539571"/>
              <a:gd name="connsiteY5-46" fmla="*/ 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6539571" h="6858000">
                <a:moveTo>
                  <a:pt x="0" y="0"/>
                </a:moveTo>
                <a:lnTo>
                  <a:pt x="6270171" y="0"/>
                </a:lnTo>
                <a:cubicBezTo>
                  <a:pt x="7312780" y="558800"/>
                  <a:pt x="4992914" y="2311400"/>
                  <a:pt x="4992914" y="3454400"/>
                </a:cubicBezTo>
                <a:cubicBezTo>
                  <a:pt x="4992914" y="4597400"/>
                  <a:pt x="7312780" y="6273800"/>
                  <a:pt x="6270171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096000" y="3652764"/>
            <a:ext cx="690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HSX Series</a:t>
            </a:r>
            <a:endParaRPr lang="en-US" altLang="zh-CN" sz="2800" b="1" dirty="0">
              <a:solidFill>
                <a:srgbClr val="0065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Grafik 2" descr="Ein Bild, das Schrift, Logo, Grafiken, Grafikdesign enthält.&#10;&#10;Automatisch generierte Beschreibung">
            <a:extLst>
              <a:ext uri="{FF2B5EF4-FFF2-40B4-BE49-F238E27FC236}">
                <a16:creationId xmlns:a16="http://schemas.microsoft.com/office/drawing/2014/main" id="{5C53FA7B-AF14-9937-5E8B-932D9A2D28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84" y="1433164"/>
            <a:ext cx="5099831" cy="1996678"/>
          </a:xfrm>
          <a:prstGeom prst="rect">
            <a:avLst/>
          </a:prstGeom>
        </p:spPr>
      </p:pic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32580866-42EC-47EC-D5FD-DC7A9EF562F8}"/>
              </a:ext>
            </a:extLst>
          </p:cNvPr>
          <p:cNvGrpSpPr/>
          <p:nvPr/>
        </p:nvGrpSpPr>
        <p:grpSpPr>
          <a:xfrm>
            <a:off x="8541414" y="4213055"/>
            <a:ext cx="2010539" cy="2406376"/>
            <a:chOff x="8541414" y="4213055"/>
            <a:chExt cx="2010539" cy="2406376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261E975F-B167-F61C-8BED-9F3F22A90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40132" r="22998"/>
            <a:stretch>
              <a:fillRect/>
            </a:stretch>
          </p:blipFill>
          <p:spPr>
            <a:xfrm>
              <a:off x="8541414" y="4230241"/>
              <a:ext cx="2010539" cy="2389190"/>
            </a:xfrm>
            <a:prstGeom prst="rect">
              <a:avLst/>
            </a:prstGeom>
          </p:spPr>
        </p:pic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87A9E3DC-1FD9-15C5-7018-F983775BF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50241" t="46408" r="22998" b="45372"/>
            <a:stretch>
              <a:fillRect/>
            </a:stretch>
          </p:blipFill>
          <p:spPr>
            <a:xfrm>
              <a:off x="9853196" y="4213055"/>
              <a:ext cx="698757" cy="32807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626D-63FD-84A1-9369-F92ADC80F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Kreis, Stilllebenfotografie, Silber, Sitzen enthält.&#10;&#10;KI-generierte Inhalte können fehlerhaft sein.">
            <a:extLst>
              <a:ext uri="{FF2B5EF4-FFF2-40B4-BE49-F238E27FC236}">
                <a16:creationId xmlns:a16="http://schemas.microsoft.com/office/drawing/2014/main" id="{787DCF0A-1BDE-AADE-4462-51870F1CAD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6"/>
          <a:stretch>
            <a:fillRect/>
          </a:stretch>
        </p:blipFill>
        <p:spPr>
          <a:xfrm>
            <a:off x="2721586" y="3012080"/>
            <a:ext cx="4396559" cy="3118167"/>
          </a:xfrm>
          <a:prstGeom prst="rect">
            <a:avLst/>
          </a:prstGeom>
        </p:spPr>
      </p:pic>
      <p:pic>
        <p:nvPicPr>
          <p:cNvPr id="4" name="Grafik 3" descr="Ein Bild, das Zylinder, Feuerzeug enthält.&#10;&#10;KI-generierte Inhalte können fehlerhaft sein.">
            <a:extLst>
              <a:ext uri="{FF2B5EF4-FFF2-40B4-BE49-F238E27FC236}">
                <a16:creationId xmlns:a16="http://schemas.microsoft.com/office/drawing/2014/main" id="{6A7EFEA5-4489-977E-5C83-7B63A1BDE5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16" y="3222425"/>
            <a:ext cx="1005636" cy="3118167"/>
          </a:xfrm>
          <a:prstGeom prst="rect">
            <a:avLst/>
          </a:prstGeom>
        </p:spPr>
      </p:pic>
      <p:sp>
        <p:nvSpPr>
          <p:cNvPr id="9" name="文本框 12">
            <a:extLst>
              <a:ext uri="{FF2B5EF4-FFF2-40B4-BE49-F238E27FC236}">
                <a16:creationId xmlns:a16="http://schemas.microsoft.com/office/drawing/2014/main" id="{6E99A947-AC84-D055-CFFE-BDD27CAE0554}"/>
              </a:ext>
            </a:extLst>
          </p:cNvPr>
          <p:cNvSpPr txBox="1"/>
          <p:nvPr/>
        </p:nvSpPr>
        <p:spPr>
          <a:xfrm>
            <a:off x="361315" y="860005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	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OPS650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Cutter:	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R0,5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Material:	1.2379  HRC58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Slotting</a:t>
            </a:r>
            <a:endParaRPr lang="de-DE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chining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time : 40min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id="{43E1479B-BAAD-EDEB-52AD-A27901083719}"/>
              </a:ext>
            </a:extLst>
          </p:cNvPr>
          <p:cNvSpPr txBox="1"/>
          <p:nvPr/>
        </p:nvSpPr>
        <p:spPr>
          <a:xfrm>
            <a:off x="4062141" y="890955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70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m/min</a:t>
            </a: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     22293rpm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0,01mm/t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    446mm/min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0,01mm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AD8D1E3-B8D2-7D6C-28D9-37BC5F60DF27}"/>
              </a:ext>
            </a:extLst>
          </p:cNvPr>
          <p:cNvSpPr txBox="1"/>
          <p:nvPr/>
        </p:nvSpPr>
        <p:spPr>
          <a:xfrm>
            <a:off x="361315" y="2853093"/>
            <a:ext cx="21773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HSXB2010L3 0450 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C93C8CF4-70B3-648F-FC0F-91AD4FD1D518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HSXB2 - Germany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feld 5">
            <a:extLst>
              <a:ext uri="{FF2B5EF4-FFF2-40B4-BE49-F238E27FC236}">
                <a16:creationId xmlns:a16="http://schemas.microsoft.com/office/drawing/2014/main" id="{4C7AED44-D5AD-DA7B-B94B-3C9CB32F768C}"/>
              </a:ext>
            </a:extLst>
          </p:cNvPr>
          <p:cNvSpPr txBox="1"/>
          <p:nvPr/>
        </p:nvSpPr>
        <p:spPr>
          <a:xfrm>
            <a:off x="7455096" y="3520447"/>
            <a:ext cx="40306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Customer Comments: </a:t>
            </a:r>
          </a:p>
          <a:p>
            <a:r>
              <a:rPr lang="de-DE" dirty="0"/>
              <a:t>After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parts</a:t>
            </a:r>
            <a:r>
              <a:rPr lang="de-DE" dirty="0"/>
              <a:t> 40 </a:t>
            </a:r>
            <a:r>
              <a:rPr lang="de-DE" dirty="0" err="1"/>
              <a:t>minutes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obvious</a:t>
            </a:r>
            <a:r>
              <a:rPr lang="de-DE" dirty="0"/>
              <a:t> </a:t>
            </a:r>
            <a:r>
              <a:rPr lang="de-DE" dirty="0" err="1"/>
              <a:t>wear</a:t>
            </a:r>
            <a:r>
              <a:rPr lang="de-DE" dirty="0"/>
              <a:t>, </a:t>
            </a:r>
            <a:r>
              <a:rPr lang="de-DE" dirty="0" err="1"/>
              <a:t>even</a:t>
            </a:r>
            <a:r>
              <a:rPr lang="de-DE" dirty="0"/>
              <a:t> in </a:t>
            </a:r>
            <a:r>
              <a:rPr lang="de-DE" dirty="0" err="1"/>
              <a:t>slotting</a:t>
            </a:r>
            <a:r>
              <a:rPr lang="de-DE" dirty="0"/>
              <a:t> </a:t>
            </a:r>
            <a:r>
              <a:rPr lang="de-DE" dirty="0" err="1"/>
              <a:t>application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hard</a:t>
            </a:r>
            <a:r>
              <a:rPr lang="de-DE" dirty="0"/>
              <a:t> material.</a:t>
            </a:r>
          </a:p>
        </p:txBody>
      </p:sp>
    </p:spTree>
    <p:extLst>
      <p:ext uri="{BB962C8B-B14F-4D97-AF65-F5344CB8AC3E}">
        <p14:creationId xmlns:p14="http://schemas.microsoft.com/office/powerpoint/2010/main" val="248453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EEF0D75-DC4B-3006-F3B5-6E7AC28462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321" y="3837785"/>
            <a:ext cx="3472457" cy="26043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C541F51-F8BD-41E4-7BD5-1B780459F5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9421"/>
          <a:stretch>
            <a:fillRect/>
          </a:stretch>
        </p:blipFill>
        <p:spPr>
          <a:xfrm>
            <a:off x="7120430" y="693545"/>
            <a:ext cx="1820921" cy="21479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C33295B-96AC-E66E-C4D8-251094F467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5259"/>
          <a:stretch>
            <a:fillRect/>
          </a:stretch>
        </p:blipFill>
        <p:spPr>
          <a:xfrm>
            <a:off x="1680197" y="2927553"/>
            <a:ext cx="2950797" cy="3514575"/>
          </a:xfrm>
          <a:prstGeom prst="rect">
            <a:avLst/>
          </a:prstGeom>
        </p:spPr>
      </p:pic>
      <p:sp>
        <p:nvSpPr>
          <p:cNvPr id="3" name="文本框 12">
            <a:extLst>
              <a:ext uri="{FF2B5EF4-FFF2-40B4-BE49-F238E27FC236}">
                <a16:creationId xmlns:a16="http://schemas.microsoft.com/office/drawing/2014/main" id="{9CD0806B-22E5-320F-4514-607F1DCE2117}"/>
              </a:ext>
            </a:extLst>
          </p:cNvPr>
          <p:cNvSpPr txBox="1"/>
          <p:nvPr/>
        </p:nvSpPr>
        <p:spPr>
          <a:xfrm>
            <a:off x="92971" y="983697"/>
            <a:ext cx="396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D12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x6t Square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Endmill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HWS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60HRC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Wall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finishing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Airblow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12">
            <a:extLst>
              <a:ext uri="{FF2B5EF4-FFF2-40B4-BE49-F238E27FC236}">
                <a16:creationId xmlns:a16="http://schemas.microsoft.com/office/drawing/2014/main" id="{899DEA48-6F9F-D646-DCBC-F53DCFB35582}"/>
              </a:ext>
            </a:extLst>
          </p:cNvPr>
          <p:cNvSpPr txBox="1"/>
          <p:nvPr/>
        </p:nvSpPr>
        <p:spPr>
          <a:xfrm>
            <a:off x="3630511" y="934690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75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0,05mm/t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30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0,05mm</a:t>
            </a:r>
          </a:p>
        </p:txBody>
      </p:sp>
      <p:sp>
        <p:nvSpPr>
          <p:cNvPr id="8" name="Textfeld 5">
            <a:extLst>
              <a:ext uri="{FF2B5EF4-FFF2-40B4-BE49-F238E27FC236}">
                <a16:creationId xmlns:a16="http://schemas.microsoft.com/office/drawing/2014/main" id="{63234AD2-09D6-7088-A783-E2287E1CE2BE}"/>
              </a:ext>
            </a:extLst>
          </p:cNvPr>
          <p:cNvSpPr txBox="1"/>
          <p:nvPr/>
        </p:nvSpPr>
        <p:spPr>
          <a:xfrm>
            <a:off x="8802115" y="3628602"/>
            <a:ext cx="33898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Customer Comments: </a:t>
            </a:r>
          </a:p>
          <a:p>
            <a:r>
              <a:rPr lang="de-DE" dirty="0"/>
              <a:t>The</a:t>
            </a:r>
            <a:r>
              <a:rPr lang="zh-CN" altLang="de-DE" dirty="0"/>
              <a:t> </a:t>
            </a:r>
            <a:r>
              <a:rPr lang="de-DE" altLang="zh-CN" dirty="0" err="1"/>
              <a:t>customer</a:t>
            </a:r>
            <a:r>
              <a:rPr lang="de-DE" altLang="zh-CN" dirty="0"/>
              <a:t> </a:t>
            </a:r>
            <a:r>
              <a:rPr lang="de-DE" altLang="zh-CN" dirty="0" err="1"/>
              <a:t>were</a:t>
            </a:r>
            <a:r>
              <a:rPr lang="de-DE" altLang="zh-CN" dirty="0"/>
              <a:t> </a:t>
            </a:r>
            <a:r>
              <a:rPr lang="de-DE" altLang="zh-CN" dirty="0" err="1"/>
              <a:t>stastfied</a:t>
            </a:r>
            <a:r>
              <a:rPr lang="de-DE" altLang="zh-CN" dirty="0"/>
              <a:t> </a:t>
            </a:r>
            <a:r>
              <a:rPr lang="de-DE" altLang="zh-CN" dirty="0" err="1"/>
              <a:t>with</a:t>
            </a:r>
            <a:endParaRPr lang="de-DE" altLang="zh-CN" dirty="0"/>
          </a:p>
          <a:p>
            <a:r>
              <a:rPr lang="de-DE" altLang="zh-CN" dirty="0"/>
              <a:t>The </a:t>
            </a:r>
            <a:r>
              <a:rPr lang="de-DE" altLang="zh-CN" dirty="0" err="1"/>
              <a:t>shining</a:t>
            </a:r>
            <a:r>
              <a:rPr lang="de-DE" altLang="zh-CN" dirty="0"/>
              <a:t> </a:t>
            </a:r>
            <a:r>
              <a:rPr lang="de-DE" altLang="zh-CN" dirty="0" err="1"/>
              <a:t>surface</a:t>
            </a:r>
            <a:r>
              <a:rPr lang="de-DE" altLang="zh-CN" dirty="0"/>
              <a:t> </a:t>
            </a:r>
            <a:r>
              <a:rPr lang="de-DE" altLang="zh-CN" dirty="0" err="1"/>
              <a:t>qualtiy</a:t>
            </a:r>
            <a:r>
              <a:rPr lang="de-DE" altLang="zh-CN" dirty="0"/>
              <a:t>. </a:t>
            </a:r>
            <a:endParaRPr lang="de-D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6DAB54-2819-D2D1-2234-762C960E66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143969" y="4399050"/>
            <a:ext cx="2114845" cy="571580"/>
          </a:xfrm>
          <a:prstGeom prst="rect">
            <a:avLst/>
          </a:prstGeom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B0B58676-4B1A-4083-1104-F227CA5287F4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HSXEG - Spain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7746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SHFR4080R0.75 0875  快进给铣刀 切削视频">
            <a:hlinkClick r:id="" action="ppaction://media"/>
            <a:extLst>
              <a:ext uri="{FF2B5EF4-FFF2-40B4-BE49-F238E27FC236}">
                <a16:creationId xmlns:a16="http://schemas.microsoft.com/office/drawing/2014/main" id="{E2E6FEFD-56FF-4461-2F8C-92776313B5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16305" y="2727654"/>
            <a:ext cx="6295931" cy="3541292"/>
          </a:xfrm>
          <a:prstGeom prst="rect">
            <a:avLst/>
          </a:prstGeom>
        </p:spPr>
      </p:pic>
      <p:sp>
        <p:nvSpPr>
          <p:cNvPr id="4" name="文本框 12">
            <a:extLst>
              <a:ext uri="{FF2B5EF4-FFF2-40B4-BE49-F238E27FC236}">
                <a16:creationId xmlns:a16="http://schemas.microsoft.com/office/drawing/2014/main" id="{FA1BFC5A-4F2D-3BC3-231F-A9733B4201E3}"/>
              </a:ext>
            </a:extLst>
          </p:cNvPr>
          <p:cNvSpPr txBox="1"/>
          <p:nvPr/>
        </p:nvSpPr>
        <p:spPr>
          <a:xfrm>
            <a:off x="446776" y="710975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Holder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HSK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A63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D8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x4t High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feed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endmill</a:t>
            </a:r>
            <a:endParaRPr lang="de-DE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1.2343 52HRC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 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constant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roughing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Air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blow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12">
            <a:extLst>
              <a:ext uri="{FF2B5EF4-FFF2-40B4-BE49-F238E27FC236}">
                <a16:creationId xmlns:a16="http://schemas.microsoft.com/office/drawing/2014/main" id="{C3B7758B-4181-BC57-4F8F-5B7123AF2334}"/>
              </a:ext>
            </a:extLst>
          </p:cNvPr>
          <p:cNvSpPr txBox="1"/>
          <p:nvPr/>
        </p:nvSpPr>
        <p:spPr>
          <a:xfrm>
            <a:off x="8738300" y="958386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125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5000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0,225mm/t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4500mm/min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0.28mm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4.8mm</a:t>
            </a:r>
          </a:p>
        </p:txBody>
      </p:sp>
      <p:sp>
        <p:nvSpPr>
          <p:cNvPr id="6" name="文本框 12">
            <a:extLst>
              <a:ext uri="{FF2B5EF4-FFF2-40B4-BE49-F238E27FC236}">
                <a16:creationId xmlns:a16="http://schemas.microsoft.com/office/drawing/2014/main" id="{07D6ED2B-C876-D0BF-06A8-453168B64559}"/>
              </a:ext>
            </a:extLst>
          </p:cNvPr>
          <p:cNvSpPr txBox="1"/>
          <p:nvPr/>
        </p:nvSpPr>
        <p:spPr>
          <a:xfrm>
            <a:off x="5516305" y="909652"/>
            <a:ext cx="2255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125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5000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0,125mm/t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250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0.2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4.8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C3198C5-B0DB-A793-6C7F-67FCB985E605}"/>
              </a:ext>
            </a:extLst>
          </p:cNvPr>
          <p:cNvSpPr txBox="1"/>
          <p:nvPr/>
        </p:nvSpPr>
        <p:spPr>
          <a:xfrm>
            <a:off x="446776" y="12304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Products – HSHFR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945361E-ED8C-5EB3-08CF-0BC485BF2D21}"/>
              </a:ext>
            </a:extLst>
          </p:cNvPr>
          <p:cNvSpPr txBox="1"/>
          <p:nvPr/>
        </p:nvSpPr>
        <p:spPr>
          <a:xfrm>
            <a:off x="5665510" y="589054"/>
            <a:ext cx="1446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Conventional</a:t>
            </a:r>
            <a:endParaRPr lang="de-DE" b="1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95FF923-BC35-AE19-B5DB-BC422E4550D4}"/>
              </a:ext>
            </a:extLst>
          </p:cNvPr>
          <p:cNvSpPr txBox="1"/>
          <p:nvPr/>
        </p:nvSpPr>
        <p:spPr>
          <a:xfrm>
            <a:off x="9181360" y="589054"/>
            <a:ext cx="1032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005A9E"/>
                </a:solidFill>
              </a:rPr>
              <a:t>HSHFR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3C94A54-FA17-CEEB-7561-DF1B91F26B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391"/>
          <a:stretch>
            <a:fillRect/>
          </a:stretch>
        </p:blipFill>
        <p:spPr>
          <a:xfrm>
            <a:off x="1276309" y="2222231"/>
            <a:ext cx="2890784" cy="435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40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AF6FF1-0A5A-93FB-54D0-7C1C27DB8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432" y="1881051"/>
            <a:ext cx="5028131" cy="24732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B395BD-9A0A-4CA1-69D3-0CEAF4F24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501440"/>
            <a:ext cx="4310246" cy="2225233"/>
          </a:xfrm>
          <a:prstGeom prst="rect">
            <a:avLst/>
          </a:prstGeom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BB570940-B4A0-1A81-4C37-618CE2FA84FA}"/>
              </a:ext>
            </a:extLst>
          </p:cNvPr>
          <p:cNvSpPr txBox="1"/>
          <p:nvPr/>
        </p:nvSpPr>
        <p:spPr>
          <a:xfrm>
            <a:off x="446776" y="12304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Products – HSHFR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015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630974" y="799904"/>
            <a:ext cx="4854479" cy="2629096"/>
          </a:xfrm>
          <a:prstGeom prst="rect">
            <a:avLst/>
          </a:prstGeom>
        </p:spPr>
      </p:pic>
      <p:pic>
        <p:nvPicPr>
          <p:cNvPr id="9" name="图片 8" descr="63b084b9d924f9717cbd3d19598b5f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9613" y="3137283"/>
            <a:ext cx="786275" cy="3173001"/>
          </a:xfrm>
          <a:prstGeom prst="rect">
            <a:avLst/>
          </a:prstGeom>
        </p:spPr>
      </p:pic>
      <p:pic>
        <p:nvPicPr>
          <p:cNvPr id="27" name="0581a25b080736470c7c1e46c5a21bb4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21792" y="3304467"/>
            <a:ext cx="4039235" cy="306260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626433" y="3993169"/>
            <a:ext cx="4859020" cy="2317115"/>
          </a:xfrm>
          <a:prstGeom prst="rect">
            <a:avLst/>
          </a:prstGeom>
        </p:spPr>
      </p:pic>
      <p:sp>
        <p:nvSpPr>
          <p:cNvPr id="8" name="文本框 12">
            <a:extLst>
              <a:ext uri="{FF2B5EF4-FFF2-40B4-BE49-F238E27FC236}">
                <a16:creationId xmlns:a16="http://schemas.microsoft.com/office/drawing/2014/main" id="{CA353DB8-67CF-E1F6-1DB2-A60860288D82}"/>
              </a:ext>
            </a:extLst>
          </p:cNvPr>
          <p:cNvSpPr txBox="1"/>
          <p:nvPr/>
        </p:nvSpPr>
        <p:spPr>
          <a:xfrm>
            <a:off x="274247" y="675246"/>
            <a:ext cx="29964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	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OPS650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Cutter:	D8 High 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feed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Material:	DIEVAR  HRC48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 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constant</a:t>
            </a:r>
            <a:endParaRPr lang="de-DE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文本框 12">
            <a:extLst>
              <a:ext uri="{FF2B5EF4-FFF2-40B4-BE49-F238E27FC236}">
                <a16:creationId xmlns:a16="http://schemas.microsoft.com/office/drawing/2014/main" id="{1B3455C8-F592-2D46-B22D-2CBB460E7AB3}"/>
              </a:ext>
            </a:extLst>
          </p:cNvPr>
          <p:cNvSpPr txBox="1"/>
          <p:nvPr/>
        </p:nvSpPr>
        <p:spPr>
          <a:xfrm>
            <a:off x="3270737" y="675246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125 m/min</a:t>
            </a: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     5000 rpm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0,225mm/t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    4500mm/min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0,2-4,5mm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982543C-0692-2D71-7188-2D01E12E9B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402" y="2625971"/>
            <a:ext cx="1508391" cy="678496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109374D3-4FE8-F02B-E1C6-61F3FBB18C91}"/>
              </a:ext>
            </a:extLst>
          </p:cNvPr>
          <p:cNvSpPr txBox="1"/>
          <p:nvPr/>
        </p:nvSpPr>
        <p:spPr>
          <a:xfrm>
            <a:off x="2752194" y="2793155"/>
            <a:ext cx="2695934" cy="344128"/>
          </a:xfrm>
          <a:prstGeom prst="rect">
            <a:avLst/>
          </a:prstGeom>
          <a:noFill/>
        </p:spPr>
        <p:txBody>
          <a:bodyPr wrap="square" lIns="36000" tIns="36000" rIns="36000" bIns="0" rtlCol="0">
            <a:spAutoFit/>
          </a:bodyPr>
          <a:lstStyle/>
          <a:p>
            <a:pPr algn="ctr"/>
            <a:r>
              <a:rPr kumimoji="1" lang="de-DE" altLang="zh-CN" sz="2000" b="1" dirty="0">
                <a:solidFill>
                  <a:schemeClr val="bg2">
                    <a:lumMod val="10000"/>
                  </a:schemeClr>
                </a:solidFill>
              </a:rPr>
              <a:t>HSHFR 4080R0.75</a:t>
            </a:r>
            <a:endParaRPr kumimoji="1" lang="de-DE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EDD25D6-BE03-7C49-D1C3-D7B8226CCB9B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</a:t>
            </a:r>
            <a:r>
              <a:rPr lang="en-US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sful</a:t>
            </a:r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HSHFR - Germany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917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2">
            <a:extLst>
              <a:ext uri="{FF2B5EF4-FFF2-40B4-BE49-F238E27FC236}">
                <a16:creationId xmlns:a16="http://schemas.microsoft.com/office/drawing/2014/main" id="{FBA095D6-A713-90E8-19DD-00318049B2F2}"/>
              </a:ext>
            </a:extLst>
          </p:cNvPr>
          <p:cNvSpPr txBox="1"/>
          <p:nvPr/>
        </p:nvSpPr>
        <p:spPr>
          <a:xfrm>
            <a:off x="963492" y="778816"/>
            <a:ext cx="29964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	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YASDA 640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Cutter:	D8 High 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feed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Material:	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1.2083 HRC52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 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constant</a:t>
            </a:r>
            <a:endParaRPr lang="de-DE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 Air Blow</a:t>
            </a:r>
          </a:p>
        </p:txBody>
      </p:sp>
      <p:sp>
        <p:nvSpPr>
          <p:cNvPr id="6" name="文本框 12">
            <a:extLst>
              <a:ext uri="{FF2B5EF4-FFF2-40B4-BE49-F238E27FC236}">
                <a16:creationId xmlns:a16="http://schemas.microsoft.com/office/drawing/2014/main" id="{B7634955-CE00-8167-37A4-09E2C49AAA08}"/>
              </a:ext>
            </a:extLst>
          </p:cNvPr>
          <p:cNvSpPr txBox="1"/>
          <p:nvPr/>
        </p:nvSpPr>
        <p:spPr>
          <a:xfrm>
            <a:off x="1195690" y="3847804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140 m/min</a:t>
            </a: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     5570 rpm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0,2mm/t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    4500mm/min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4,8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</p:txBody>
      </p:sp>
      <p:pic>
        <p:nvPicPr>
          <p:cNvPr id="7" name="图片 8" descr="63b084b9d924f9717cbd3d19598b5f7">
            <a:extLst>
              <a:ext uri="{FF2B5EF4-FFF2-40B4-BE49-F238E27FC236}">
                <a16:creationId xmlns:a16="http://schemas.microsoft.com/office/drawing/2014/main" id="{AC0B534C-D9CF-E23E-6052-91C020AFE26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75127" y="3554754"/>
            <a:ext cx="539906" cy="217878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53D56A5-2DDF-9E69-4B5C-DD520407C5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690" y="3169308"/>
            <a:ext cx="1508391" cy="678496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6B3A25C3-E2C0-158E-C3BB-205C91CA5D79}"/>
              </a:ext>
            </a:extLst>
          </p:cNvPr>
          <p:cNvSpPr txBox="1"/>
          <p:nvPr/>
        </p:nvSpPr>
        <p:spPr>
          <a:xfrm>
            <a:off x="2521482" y="3336492"/>
            <a:ext cx="2695934" cy="344128"/>
          </a:xfrm>
          <a:prstGeom prst="rect">
            <a:avLst/>
          </a:prstGeom>
          <a:noFill/>
        </p:spPr>
        <p:txBody>
          <a:bodyPr wrap="square" lIns="36000" tIns="36000" rIns="36000" bIns="0" rtlCol="0">
            <a:spAutoFit/>
          </a:bodyPr>
          <a:lstStyle/>
          <a:p>
            <a:pPr algn="ctr"/>
            <a:r>
              <a:rPr kumimoji="1" lang="de-DE" altLang="zh-CN" sz="2000" b="1" dirty="0">
                <a:solidFill>
                  <a:schemeClr val="bg2">
                    <a:lumMod val="10000"/>
                  </a:schemeClr>
                </a:solidFill>
              </a:rPr>
              <a:t>HSHFR 4080R0.75</a:t>
            </a:r>
            <a:endParaRPr kumimoji="1" lang="de-DE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758A219-D9AE-2776-5050-4B5C6068F7D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9283" t="52322" r="21171" b="15956"/>
          <a:stretch>
            <a:fillRect/>
          </a:stretch>
        </p:blipFill>
        <p:spPr>
          <a:xfrm>
            <a:off x="5388661" y="630435"/>
            <a:ext cx="3216073" cy="255539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7FE7AF6-8F2D-7B7B-7A3E-A41013754A98}"/>
              </a:ext>
            </a:extLst>
          </p:cNvPr>
          <p:cNvSpPr txBox="1"/>
          <p:nvPr/>
        </p:nvSpPr>
        <p:spPr>
          <a:xfrm>
            <a:off x="5819581" y="3353009"/>
            <a:ext cx="2695934" cy="344128"/>
          </a:xfrm>
          <a:prstGeom prst="rect">
            <a:avLst/>
          </a:prstGeom>
          <a:noFill/>
        </p:spPr>
        <p:txBody>
          <a:bodyPr wrap="square" lIns="36000" tIns="36000" rIns="36000" bIns="0" rtlCol="0">
            <a:spAutoFit/>
          </a:bodyPr>
          <a:lstStyle/>
          <a:p>
            <a:pPr algn="ctr"/>
            <a:r>
              <a:rPr kumimoji="1" lang="de-DE" altLang="zh-CN" sz="2000" b="1" dirty="0" err="1">
                <a:solidFill>
                  <a:schemeClr val="bg2">
                    <a:lumMod val="10000"/>
                  </a:schemeClr>
                </a:solidFill>
              </a:rPr>
              <a:t>Competitor</a:t>
            </a:r>
            <a:r>
              <a:rPr kumimoji="1" lang="de-DE" altLang="zh-CN" sz="2000" b="1" dirty="0">
                <a:solidFill>
                  <a:schemeClr val="bg2">
                    <a:lumMod val="10000"/>
                  </a:schemeClr>
                </a:solidFill>
              </a:rPr>
              <a:t> F Company</a:t>
            </a:r>
            <a:endParaRPr kumimoji="1" lang="de-DE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id="{4AFF5D90-1E2E-D013-3062-289CA83B595C}"/>
              </a:ext>
            </a:extLst>
          </p:cNvPr>
          <p:cNvSpPr txBox="1"/>
          <p:nvPr/>
        </p:nvSpPr>
        <p:spPr>
          <a:xfrm>
            <a:off x="6201119" y="3864321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140 m/min</a:t>
            </a: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     5570 rpm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18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    4000mm/min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18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4,8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52D0F59-B800-58A2-ECFE-0F6B880F9FBE}"/>
              </a:ext>
            </a:extLst>
          </p:cNvPr>
          <p:cNvSpPr txBox="1"/>
          <p:nvPr/>
        </p:nvSpPr>
        <p:spPr>
          <a:xfrm>
            <a:off x="1235625" y="6010690"/>
            <a:ext cx="9320124" cy="344128"/>
          </a:xfrm>
          <a:prstGeom prst="rect">
            <a:avLst/>
          </a:prstGeom>
          <a:noFill/>
        </p:spPr>
        <p:txBody>
          <a:bodyPr wrap="square" lIns="36000" tIns="36000" rIns="36000" bIns="0" rtlCol="0">
            <a:spAutoFit/>
          </a:bodyPr>
          <a:lstStyle/>
          <a:p>
            <a:r>
              <a:rPr kumimoji="1" lang="de-DE" altLang="zh-CN" sz="2000" b="1" dirty="0">
                <a:solidFill>
                  <a:srgbClr val="0070C0"/>
                </a:solidFill>
              </a:rPr>
              <a:t>Comment: </a:t>
            </a:r>
            <a:r>
              <a:rPr kumimoji="1" lang="de-DE" altLang="zh-CN" sz="2000" b="1" dirty="0" err="1">
                <a:solidFill>
                  <a:srgbClr val="0070C0"/>
                </a:solidFill>
              </a:rPr>
              <a:t>both</a:t>
            </a:r>
            <a:r>
              <a:rPr kumimoji="1" lang="de-DE" altLang="zh-CN" sz="2000" b="1" dirty="0">
                <a:solidFill>
                  <a:srgbClr val="0070C0"/>
                </a:solidFill>
              </a:rPr>
              <a:t> </a:t>
            </a:r>
            <a:r>
              <a:rPr kumimoji="1" lang="de-DE" altLang="zh-CN" sz="2000" b="1" dirty="0" err="1">
                <a:solidFill>
                  <a:srgbClr val="0070C0"/>
                </a:solidFill>
              </a:rPr>
              <a:t>tools</a:t>
            </a:r>
            <a:r>
              <a:rPr kumimoji="1" lang="de-DE" altLang="zh-CN" sz="2000" b="1" dirty="0">
                <a:solidFill>
                  <a:srgbClr val="0070C0"/>
                </a:solidFill>
              </a:rPr>
              <a:t> </a:t>
            </a:r>
            <a:r>
              <a:rPr kumimoji="1" lang="de-DE" altLang="zh-CN" sz="2000" b="1" dirty="0" err="1">
                <a:solidFill>
                  <a:srgbClr val="0070C0"/>
                </a:solidFill>
              </a:rPr>
              <a:t>reached</a:t>
            </a:r>
            <a:r>
              <a:rPr kumimoji="1" lang="de-DE" altLang="zh-CN" sz="2000" b="1" dirty="0">
                <a:solidFill>
                  <a:srgbClr val="0070C0"/>
                </a:solidFill>
              </a:rPr>
              <a:t> 3 </a:t>
            </a:r>
            <a:r>
              <a:rPr kumimoji="1" lang="de-DE" altLang="zh-CN" sz="2000" b="1" dirty="0" err="1">
                <a:solidFill>
                  <a:srgbClr val="0070C0"/>
                </a:solidFill>
              </a:rPr>
              <a:t>hours</a:t>
            </a:r>
            <a:r>
              <a:rPr kumimoji="1" lang="de-DE" altLang="zh-CN" sz="2000" b="1" dirty="0">
                <a:solidFill>
                  <a:srgbClr val="0070C0"/>
                </a:solidFill>
              </a:rPr>
              <a:t> </a:t>
            </a:r>
            <a:r>
              <a:rPr kumimoji="1" lang="de-DE" altLang="zh-CN" sz="2000" b="1" dirty="0" err="1">
                <a:solidFill>
                  <a:srgbClr val="0070C0"/>
                </a:solidFill>
              </a:rPr>
              <a:t>tool</a:t>
            </a:r>
            <a:r>
              <a:rPr kumimoji="1" lang="de-DE" altLang="zh-CN" sz="2000" b="1" dirty="0">
                <a:solidFill>
                  <a:srgbClr val="0070C0"/>
                </a:solidFill>
              </a:rPr>
              <a:t> </a:t>
            </a:r>
            <a:r>
              <a:rPr kumimoji="1" lang="de-DE" altLang="zh-CN" sz="2000" b="1" dirty="0" err="1">
                <a:solidFill>
                  <a:srgbClr val="0070C0"/>
                </a:solidFill>
              </a:rPr>
              <a:t>life</a:t>
            </a:r>
            <a:r>
              <a:rPr kumimoji="1" lang="de-DE" altLang="zh-CN" sz="2000" b="1" dirty="0">
                <a:solidFill>
                  <a:srgbClr val="0070C0"/>
                </a:solidFill>
              </a:rPr>
              <a:t>. But HSHFR </a:t>
            </a:r>
            <a:r>
              <a:rPr kumimoji="1" lang="de-DE" altLang="zh-CN" sz="2000" b="1" dirty="0" err="1">
                <a:solidFill>
                  <a:srgbClr val="0070C0"/>
                </a:solidFill>
              </a:rPr>
              <a:t>realized</a:t>
            </a:r>
            <a:r>
              <a:rPr kumimoji="1" lang="de-DE" altLang="zh-CN" sz="2000" b="1" dirty="0">
                <a:solidFill>
                  <a:srgbClr val="0070C0"/>
                </a:solidFill>
              </a:rPr>
              <a:t> 50% </a:t>
            </a:r>
            <a:r>
              <a:rPr kumimoji="1" lang="de-DE" altLang="zh-CN" sz="2000" b="1" dirty="0" err="1">
                <a:solidFill>
                  <a:srgbClr val="0070C0"/>
                </a:solidFill>
              </a:rPr>
              <a:t>efficiency</a:t>
            </a:r>
            <a:r>
              <a:rPr kumimoji="1" lang="de-DE" altLang="zh-CN" sz="2000" b="1" dirty="0">
                <a:solidFill>
                  <a:srgbClr val="0070C0"/>
                </a:solidFill>
              </a:rPr>
              <a:t> </a:t>
            </a:r>
            <a:r>
              <a:rPr kumimoji="1" lang="de-DE" altLang="zh-CN" sz="2000" b="1" dirty="0" err="1">
                <a:solidFill>
                  <a:srgbClr val="0070C0"/>
                </a:solidFill>
              </a:rPr>
              <a:t>up</a:t>
            </a:r>
            <a:r>
              <a:rPr kumimoji="1" lang="de-DE" altLang="zh-CN" sz="2000" b="1" dirty="0">
                <a:solidFill>
                  <a:srgbClr val="0070C0"/>
                </a:solidFill>
              </a:rPr>
              <a:t>. </a:t>
            </a:r>
            <a:endParaRPr kumimoji="1" lang="de-DE" sz="2000" b="1" dirty="0">
              <a:solidFill>
                <a:srgbClr val="0070C0"/>
              </a:solidFill>
            </a:endParaRP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F2A234C4-A1B8-32CA-0127-3A1ED8057CBB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</a:t>
            </a:r>
            <a:r>
              <a:rPr lang="en-US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sful</a:t>
            </a:r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- HSHFR - Germany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992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EC5E951-664E-1AC3-9390-1DB68CAA6A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0232"/>
          <a:stretch>
            <a:fillRect/>
          </a:stretch>
        </p:blipFill>
        <p:spPr>
          <a:xfrm>
            <a:off x="1362766" y="1371415"/>
            <a:ext cx="3969245" cy="4608242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55CC7D20-0992-750F-06CA-2920DDA3C6BB}"/>
              </a:ext>
            </a:extLst>
          </p:cNvPr>
          <p:cNvSpPr txBox="1"/>
          <p:nvPr/>
        </p:nvSpPr>
        <p:spPr>
          <a:xfrm>
            <a:off x="5498220" y="1023381"/>
            <a:ext cx="609414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✅ </a:t>
            </a:r>
            <a:r>
              <a:rPr lang="en-US" b="1" dirty="0"/>
              <a:t>Successful Test Report – HSXRP4080R1.0 (Ø8mm, R1mm corner radius)</a:t>
            </a:r>
            <a:endParaRPr lang="en-US" dirty="0"/>
          </a:p>
          <a:p>
            <a:pPr>
              <a:buNone/>
            </a:pPr>
            <a:r>
              <a:rPr lang="en-US" dirty="0"/>
              <a:t>We recently supported a customer in Italy who tested the </a:t>
            </a:r>
            <a:r>
              <a:rPr lang="en-US" b="1" dirty="0"/>
              <a:t>HSXRP4080R1.0</a:t>
            </a:r>
            <a:r>
              <a:rPr lang="en-US" dirty="0"/>
              <a:t> under very demanding conditions: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65B0"/>
                </a:solidFill>
              </a:rPr>
              <a:t>Cutting speed (</a:t>
            </a:r>
            <a:r>
              <a:rPr lang="en-US" dirty="0" err="1">
                <a:solidFill>
                  <a:srgbClr val="0065B0"/>
                </a:solidFill>
              </a:rPr>
              <a:t>Vc</a:t>
            </a:r>
            <a:r>
              <a:rPr lang="en-US" dirty="0">
                <a:solidFill>
                  <a:srgbClr val="0065B0"/>
                </a:solidFill>
              </a:rPr>
              <a:t>): 60 m/min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65B0"/>
                </a:solidFill>
              </a:rPr>
              <a:t>Feed per tooth (fz): 0.08 mm/t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65B0"/>
                </a:solidFill>
              </a:rPr>
              <a:t>Depth of cut (ap): 0.2–0.25 mm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65B0"/>
                </a:solidFill>
              </a:rPr>
              <a:t>Width of cut (ae): 4 mm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65B0"/>
                </a:solidFill>
              </a:rPr>
              <a:t>Material: hardened steel </a:t>
            </a:r>
            <a:r>
              <a:rPr lang="en-US" dirty="0">
                <a:solidFill>
                  <a:srgbClr val="FF0000"/>
                </a:solidFill>
              </a:rPr>
              <a:t>58–62 HRC</a:t>
            </a:r>
          </a:p>
          <a:p>
            <a:pPr>
              <a:buNone/>
            </a:pPr>
            <a:r>
              <a:rPr lang="en-US" dirty="0"/>
              <a:t>Despite the high hardness and long machining time, the tool delivered exceptional performance, running continuously for over </a:t>
            </a:r>
            <a:r>
              <a:rPr lang="en-US" b="1" dirty="0"/>
              <a:t>5 hours</a:t>
            </a:r>
            <a:r>
              <a:rPr lang="en-US" dirty="0"/>
              <a:t> and still remaining in good condition for further use.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Due to workshop security policies, we couldn’t take photos, but both our partner and the end customer were very impressed with the results.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74E47154-7956-879E-C5D9-8AE0DA23AF82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</a:t>
            </a:r>
            <a:r>
              <a:rPr lang="en-US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sful</a:t>
            </a:r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HSXRP - Italy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Picture 3" descr="A close up of a metal tube&#10;&#10;AI-generated content may be incorrect.">
            <a:extLst>
              <a:ext uri="{FF2B5EF4-FFF2-40B4-BE49-F238E27FC236}">
                <a16:creationId xmlns:a16="http://schemas.microsoft.com/office/drawing/2014/main" id="{7579D1E8-E6EA-053F-D1EE-C0C2F1FD0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1082868" y="3327825"/>
            <a:ext cx="3334215" cy="69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3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1555307bbd724f5b1ef4e8d597d36d2">
            <a:hlinkClick r:id="" action="ppaction://media"/>
            <a:extLst>
              <a:ext uri="{FF2B5EF4-FFF2-40B4-BE49-F238E27FC236}">
                <a16:creationId xmlns:a16="http://schemas.microsoft.com/office/drawing/2014/main" id="{7DEE68AC-AB75-A7FC-840C-855FED93E8B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90240" y="4055786"/>
            <a:ext cx="4014651" cy="22747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A033888-038B-D592-3146-BAE32FA0466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7798" t="16242" r="6277" b="52570"/>
          <a:stretch>
            <a:fillRect/>
          </a:stretch>
        </p:blipFill>
        <p:spPr>
          <a:xfrm>
            <a:off x="6934205" y="1088663"/>
            <a:ext cx="4380089" cy="2156178"/>
          </a:xfrm>
          <a:prstGeom prst="rect">
            <a:avLst/>
          </a:prstGeom>
        </p:spPr>
      </p:pic>
      <p:sp>
        <p:nvSpPr>
          <p:cNvPr id="6" name="文本框 12">
            <a:extLst>
              <a:ext uri="{FF2B5EF4-FFF2-40B4-BE49-F238E27FC236}">
                <a16:creationId xmlns:a16="http://schemas.microsoft.com/office/drawing/2014/main" id="{89891188-65C1-37C3-1838-23D1EA12F3DA}"/>
              </a:ext>
            </a:extLst>
          </p:cNvPr>
          <p:cNvSpPr txBox="1"/>
          <p:nvPr/>
        </p:nvSpPr>
        <p:spPr>
          <a:xfrm>
            <a:off x="498347" y="1057713"/>
            <a:ext cx="396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	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JINDIAO</a:t>
            </a:r>
          </a:p>
          <a:p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older: HSK-A50-ER32-75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Cutter:	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D10xR2.0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Material:	Böhler S390 – 66HRC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Roughing</a:t>
            </a:r>
            <a:endParaRPr lang="de-DE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chining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time : 40min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文本框 12">
            <a:extLst>
              <a:ext uri="{FF2B5EF4-FFF2-40B4-BE49-F238E27FC236}">
                <a16:creationId xmlns:a16="http://schemas.microsoft.com/office/drawing/2014/main" id="{CF7D8001-C43C-623E-22C1-1D257837F95D}"/>
              </a:ext>
            </a:extLst>
          </p:cNvPr>
          <p:cNvSpPr txBox="1"/>
          <p:nvPr/>
        </p:nvSpPr>
        <p:spPr>
          <a:xfrm>
            <a:off x="4199173" y="1088663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78.5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m/min</a:t>
            </a: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   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2500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0,33mm/t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 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1600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0,03mm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max 10mm</a:t>
            </a:r>
          </a:p>
        </p:txBody>
      </p:sp>
      <p:pic>
        <p:nvPicPr>
          <p:cNvPr id="8" name="Grafik 4">
            <a:extLst>
              <a:ext uri="{FF2B5EF4-FFF2-40B4-BE49-F238E27FC236}">
                <a16:creationId xmlns:a16="http://schemas.microsoft.com/office/drawing/2014/main" id="{D273DF5A-483C-B3D0-D531-CD5877C8111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42" t="63194" r="78298" b="5001"/>
          <a:stretch>
            <a:fillRect/>
          </a:stretch>
        </p:blipFill>
        <p:spPr>
          <a:xfrm>
            <a:off x="5622368" y="3883672"/>
            <a:ext cx="2593497" cy="26190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4815E3-3153-2A03-C8A0-C592AA449EEE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</a:t>
            </a:r>
            <a:r>
              <a:rPr lang="en-US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sful</a:t>
            </a:r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HSXRT  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feld 5">
            <a:extLst>
              <a:ext uri="{FF2B5EF4-FFF2-40B4-BE49-F238E27FC236}">
                <a16:creationId xmlns:a16="http://schemas.microsoft.com/office/drawing/2014/main" id="{7B3589B5-802D-81EA-33FF-E00982CE01B5}"/>
              </a:ext>
            </a:extLst>
          </p:cNvPr>
          <p:cNvSpPr txBox="1"/>
          <p:nvPr/>
        </p:nvSpPr>
        <p:spPr>
          <a:xfrm>
            <a:off x="8177999" y="4055787"/>
            <a:ext cx="403063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Customer Comments: </a:t>
            </a:r>
          </a:p>
          <a:p>
            <a:r>
              <a:rPr lang="de-DE" dirty="0"/>
              <a:t>Customer was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satisfied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HSXRT Performance in Hard Milling. </a:t>
            </a:r>
            <a:r>
              <a:rPr lang="de-DE" dirty="0" err="1"/>
              <a:t>Becuase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remove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time-</a:t>
            </a:r>
            <a:r>
              <a:rPr lang="de-DE" dirty="0" err="1"/>
              <a:t>consuming</a:t>
            </a:r>
            <a:r>
              <a:rPr lang="de-DE" dirty="0"/>
              <a:t> EDM </a:t>
            </a:r>
            <a:r>
              <a:rPr lang="de-DE" dirty="0" err="1"/>
              <a:t>process</a:t>
            </a:r>
            <a:r>
              <a:rPr lang="de-DE" dirty="0"/>
              <a:t>.</a:t>
            </a:r>
          </a:p>
        </p:txBody>
      </p:sp>
      <p:pic>
        <p:nvPicPr>
          <p:cNvPr id="11" name="Grafik 7">
            <a:extLst>
              <a:ext uri="{FF2B5EF4-FFF2-40B4-BE49-F238E27FC236}">
                <a16:creationId xmlns:a16="http://schemas.microsoft.com/office/drawing/2014/main" id="{7170C6D5-B320-8E7D-9E28-7B4E4AC5E9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392" y="3233464"/>
            <a:ext cx="1508391" cy="678496"/>
          </a:xfrm>
          <a:prstGeom prst="rect">
            <a:avLst/>
          </a:prstGeom>
        </p:spPr>
      </p:pic>
      <p:sp>
        <p:nvSpPr>
          <p:cNvPr id="12" name="Textfeld 8">
            <a:extLst>
              <a:ext uri="{FF2B5EF4-FFF2-40B4-BE49-F238E27FC236}">
                <a16:creationId xmlns:a16="http://schemas.microsoft.com/office/drawing/2014/main" id="{FB4A0E71-6C84-34F6-B0E2-7FEA2F43DC9F}"/>
              </a:ext>
            </a:extLst>
          </p:cNvPr>
          <p:cNvSpPr txBox="1"/>
          <p:nvPr/>
        </p:nvSpPr>
        <p:spPr>
          <a:xfrm>
            <a:off x="2817696" y="3539544"/>
            <a:ext cx="2695934" cy="344128"/>
          </a:xfrm>
          <a:prstGeom prst="rect">
            <a:avLst/>
          </a:prstGeom>
          <a:noFill/>
        </p:spPr>
        <p:txBody>
          <a:bodyPr wrap="square" lIns="36000" tIns="36000" rIns="36000" bIns="0" rtlCol="0">
            <a:spAutoFit/>
          </a:bodyPr>
          <a:lstStyle/>
          <a:p>
            <a:pPr algn="ctr"/>
            <a:r>
              <a:rPr kumimoji="1" lang="de-DE" altLang="zh-CN" sz="2000" b="1" dirty="0">
                <a:solidFill>
                  <a:schemeClr val="bg2">
                    <a:lumMod val="10000"/>
                  </a:schemeClr>
                </a:solidFill>
              </a:rPr>
              <a:t>HSXRT4100R2.0 1075</a:t>
            </a:r>
            <a:endParaRPr kumimoji="1" lang="de-DE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" name="Picture 13" descr="A close up of a metal object&#10;&#10;AI-generated content may be incorrect.">
            <a:extLst>
              <a:ext uri="{FF2B5EF4-FFF2-40B4-BE49-F238E27FC236}">
                <a16:creationId xmlns:a16="http://schemas.microsoft.com/office/drawing/2014/main" id="{F6813640-6D6D-D7C6-8B8F-9079378DA8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704936" y="4514615"/>
            <a:ext cx="2853533" cy="559671"/>
          </a:xfrm>
          <a:prstGeom prst="rect">
            <a:avLst/>
          </a:prstGeom>
        </p:spPr>
      </p:pic>
      <p:sp>
        <p:nvSpPr>
          <p:cNvPr id="15" name="Textfeld 8">
            <a:extLst>
              <a:ext uri="{FF2B5EF4-FFF2-40B4-BE49-F238E27FC236}">
                <a16:creationId xmlns:a16="http://schemas.microsoft.com/office/drawing/2014/main" id="{9B7638A0-8E06-FD17-77E8-AB55FEB8632D}"/>
              </a:ext>
            </a:extLst>
          </p:cNvPr>
          <p:cNvSpPr txBox="1"/>
          <p:nvPr/>
        </p:nvSpPr>
        <p:spPr>
          <a:xfrm>
            <a:off x="5586238" y="3546939"/>
            <a:ext cx="2695934" cy="344128"/>
          </a:xfrm>
          <a:prstGeom prst="rect">
            <a:avLst/>
          </a:prstGeom>
          <a:noFill/>
        </p:spPr>
        <p:txBody>
          <a:bodyPr wrap="square" lIns="36000" tIns="36000" rIns="36000" bIns="0" rtlCol="0">
            <a:spAutoFit/>
          </a:bodyPr>
          <a:lstStyle/>
          <a:p>
            <a:pPr algn="ctr"/>
            <a:r>
              <a:rPr kumimoji="1" lang="en-US" sz="2000" dirty="0">
                <a:solidFill>
                  <a:schemeClr val="bg2">
                    <a:lumMod val="10000"/>
                  </a:schemeClr>
                </a:solidFill>
              </a:rPr>
              <a:t>After 40 minutes</a:t>
            </a:r>
            <a:endParaRPr kumimoji="1" lang="de-DE" sz="20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62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FEFF4F5E-F416-82C1-24A2-710137B8EC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2685" r="20245"/>
          <a:stretch>
            <a:fillRect/>
          </a:stretch>
        </p:blipFill>
        <p:spPr>
          <a:xfrm>
            <a:off x="4218649" y="3429000"/>
            <a:ext cx="4601259" cy="3021884"/>
          </a:xfrm>
          <a:prstGeom prst="rect">
            <a:avLst/>
          </a:prstGeom>
        </p:spPr>
      </p:pic>
      <p:sp>
        <p:nvSpPr>
          <p:cNvPr id="3" name="文本框 12">
            <a:extLst>
              <a:ext uri="{FF2B5EF4-FFF2-40B4-BE49-F238E27FC236}">
                <a16:creationId xmlns:a16="http://schemas.microsoft.com/office/drawing/2014/main" id="{C6F1A5FC-F249-B40D-EDC7-40D9F545DDA1}"/>
              </a:ext>
            </a:extLst>
          </p:cNvPr>
          <p:cNvSpPr txBox="1"/>
          <p:nvPr/>
        </p:nvSpPr>
        <p:spPr>
          <a:xfrm>
            <a:off x="345029" y="1045636"/>
            <a:ext cx="32199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	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Exeron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HSC500</a:t>
            </a:r>
          </a:p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Holder: HSK40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Cutter:	D3xR1.5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Material:	ASP23/  62HRC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Finishing</a:t>
            </a:r>
            <a:endParaRPr lang="de-DE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12">
            <a:extLst>
              <a:ext uri="{FF2B5EF4-FFF2-40B4-BE49-F238E27FC236}">
                <a16:creationId xmlns:a16="http://schemas.microsoft.com/office/drawing/2014/main" id="{AEE4C13A-8608-B590-67ED-65E3872149DF}"/>
              </a:ext>
            </a:extLst>
          </p:cNvPr>
          <p:cNvSpPr txBox="1"/>
          <p:nvPr/>
        </p:nvSpPr>
        <p:spPr>
          <a:xfrm>
            <a:off x="3341520" y="1045636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120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m/min</a:t>
            </a: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   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12738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rpm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0,225mm/t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 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2547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0,05mm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0,1mm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AE254B-CC9F-5F84-C4D4-B0D79CAFADEE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</a:t>
            </a:r>
            <a:r>
              <a:rPr lang="en-US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sful</a:t>
            </a:r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HSXB2 - Germany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Grafik 7">
            <a:extLst>
              <a:ext uri="{FF2B5EF4-FFF2-40B4-BE49-F238E27FC236}">
                <a16:creationId xmlns:a16="http://schemas.microsoft.com/office/drawing/2014/main" id="{8163EDB8-C35D-20C2-4852-192B8D344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29" y="2703724"/>
            <a:ext cx="1508391" cy="678496"/>
          </a:xfrm>
          <a:prstGeom prst="rect">
            <a:avLst/>
          </a:prstGeom>
        </p:spPr>
      </p:pic>
      <p:sp>
        <p:nvSpPr>
          <p:cNvPr id="8" name="Textfeld 8">
            <a:extLst>
              <a:ext uri="{FF2B5EF4-FFF2-40B4-BE49-F238E27FC236}">
                <a16:creationId xmlns:a16="http://schemas.microsoft.com/office/drawing/2014/main" id="{9436171B-9E10-3217-8BE8-D8C27BE89FBD}"/>
              </a:ext>
            </a:extLst>
          </p:cNvPr>
          <p:cNvSpPr txBox="1"/>
          <p:nvPr/>
        </p:nvSpPr>
        <p:spPr>
          <a:xfrm>
            <a:off x="1615313" y="2870908"/>
            <a:ext cx="2695934" cy="344128"/>
          </a:xfrm>
          <a:prstGeom prst="rect">
            <a:avLst/>
          </a:prstGeom>
          <a:noFill/>
        </p:spPr>
        <p:txBody>
          <a:bodyPr wrap="square" lIns="36000" tIns="36000" rIns="36000" bIns="0" rtlCol="0">
            <a:spAutoFit/>
          </a:bodyPr>
          <a:lstStyle/>
          <a:p>
            <a:pPr algn="ctr"/>
            <a:r>
              <a:rPr kumimoji="1" lang="en-US" sz="2000" b="1" dirty="0">
                <a:solidFill>
                  <a:schemeClr val="bg2">
                    <a:lumMod val="10000"/>
                  </a:schemeClr>
                </a:solidFill>
              </a:rPr>
              <a:t>HSXB2030 0650</a:t>
            </a:r>
            <a:endParaRPr kumimoji="1" lang="de-DE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6F657C8-4EA7-3569-A38C-748CDC2CEB84}"/>
              </a:ext>
            </a:extLst>
          </p:cNvPr>
          <p:cNvSpPr txBox="1"/>
          <p:nvPr/>
        </p:nvSpPr>
        <p:spPr>
          <a:xfrm>
            <a:off x="5065718" y="3084872"/>
            <a:ext cx="2695934" cy="344128"/>
          </a:xfrm>
          <a:prstGeom prst="rect">
            <a:avLst/>
          </a:prstGeom>
          <a:noFill/>
        </p:spPr>
        <p:txBody>
          <a:bodyPr wrap="square" lIns="36000" tIns="36000" rIns="36000" bIns="0" rtlCol="0">
            <a:spAutoFit/>
          </a:bodyPr>
          <a:lstStyle/>
          <a:p>
            <a:pPr algn="ctr"/>
            <a:r>
              <a:rPr kumimoji="1" lang="en-US" sz="2000" dirty="0">
                <a:solidFill>
                  <a:schemeClr val="bg2">
                    <a:lumMod val="10000"/>
                  </a:schemeClr>
                </a:solidFill>
              </a:rPr>
              <a:t>After 120 minutes</a:t>
            </a:r>
            <a:endParaRPr kumimoji="1" lang="de-DE" sz="20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" name="Grafik 3" descr="Ein Bild, das Zylinder, Feuerzeug enthält.&#10;&#10;KI-generierte Inhalte können fehlerhaft sein.">
            <a:extLst>
              <a:ext uri="{FF2B5EF4-FFF2-40B4-BE49-F238E27FC236}">
                <a16:creationId xmlns:a16="http://schemas.microsoft.com/office/drawing/2014/main" id="{9495E96B-7BA1-7055-8646-68AE595353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602" y="3470648"/>
            <a:ext cx="1005636" cy="311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19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 descr="Ein Bild, das Kreis, Münze, Metall, Silber enthält.&#10;&#10;KI-generierte Inhalte können fehlerhaft sein.">
            <a:extLst>
              <a:ext uri="{FF2B5EF4-FFF2-40B4-BE49-F238E27FC236}">
                <a16:creationId xmlns:a16="http://schemas.microsoft.com/office/drawing/2014/main" id="{B0014BA4-E456-DBA6-D9DC-C3C470995D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7" t="32055" r="24925" b="43172"/>
          <a:stretch>
            <a:fillRect/>
          </a:stretch>
        </p:blipFill>
        <p:spPr>
          <a:xfrm>
            <a:off x="6096000" y="1157114"/>
            <a:ext cx="3150820" cy="1539332"/>
          </a:xfrm>
          <a:prstGeom prst="rect">
            <a:avLst/>
          </a:prstGeom>
        </p:spPr>
      </p:pic>
      <p:sp>
        <p:nvSpPr>
          <p:cNvPr id="3" name="文本框 12">
            <a:extLst>
              <a:ext uri="{FF2B5EF4-FFF2-40B4-BE49-F238E27FC236}">
                <a16:creationId xmlns:a16="http://schemas.microsoft.com/office/drawing/2014/main" id="{F716D4AD-45E7-7CF4-A43C-051AC9384C95}"/>
              </a:ext>
            </a:extLst>
          </p:cNvPr>
          <p:cNvSpPr txBox="1"/>
          <p:nvPr/>
        </p:nvSpPr>
        <p:spPr>
          <a:xfrm>
            <a:off x="345029" y="1045636"/>
            <a:ext cx="41922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	Fanuc 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Robodrill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(Max 24000)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Holder:   BT40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Cutter:	D0.3xR0.05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Material:	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Ti-6-4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Slotting</a:t>
            </a:r>
            <a:endParaRPr lang="de-DE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endParaRPr lang="de-DE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12">
            <a:extLst>
              <a:ext uri="{FF2B5EF4-FFF2-40B4-BE49-F238E27FC236}">
                <a16:creationId xmlns:a16="http://schemas.microsoft.com/office/drawing/2014/main" id="{B6BA2898-1FA1-C28B-CE91-582B45669517}"/>
              </a:ext>
            </a:extLst>
          </p:cNvPr>
          <p:cNvSpPr txBox="1"/>
          <p:nvPr/>
        </p:nvSpPr>
        <p:spPr>
          <a:xfrm>
            <a:off x="2043380" y="4530887"/>
            <a:ext cx="21773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23 m/min</a:t>
            </a: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     24000 rpm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0,002mm/t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    96mm/min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0,05mm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  <a:p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Depth to 1mm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6E88AF-A3AB-DA90-7215-FF2507B82945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</a:t>
            </a:r>
            <a:r>
              <a:rPr lang="en-US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sful</a:t>
            </a:r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Ti-6-4- </a:t>
            </a:r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Neathland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2">
            <a:extLst>
              <a:ext uri="{FF2B5EF4-FFF2-40B4-BE49-F238E27FC236}">
                <a16:creationId xmlns:a16="http://schemas.microsoft.com/office/drawing/2014/main" id="{7C50C87D-CAD3-DBE4-F176-9469633A941F}"/>
              </a:ext>
            </a:extLst>
          </p:cNvPr>
          <p:cNvSpPr txBox="1"/>
          <p:nvPr/>
        </p:nvSpPr>
        <p:spPr>
          <a:xfrm>
            <a:off x="4838275" y="4562929"/>
            <a:ext cx="21773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23 m/min</a:t>
            </a: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     24000 rpm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0,002mm/t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    96mm/min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  <a:p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Depth to 1.85mm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4C1E1F-522E-B965-0061-E3E6AA6E8D2D}"/>
              </a:ext>
            </a:extLst>
          </p:cNvPr>
          <p:cNvSpPr txBox="1"/>
          <p:nvPr/>
        </p:nvSpPr>
        <p:spPr>
          <a:xfrm>
            <a:off x="1804852" y="4132381"/>
            <a:ext cx="31508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HSXR2003R0.05L1 0450 </a:t>
            </a:r>
          </a:p>
        </p:txBody>
      </p:sp>
      <p:sp>
        <p:nvSpPr>
          <p:cNvPr id="11" name="Textfeld 5">
            <a:extLst>
              <a:ext uri="{FF2B5EF4-FFF2-40B4-BE49-F238E27FC236}">
                <a16:creationId xmlns:a16="http://schemas.microsoft.com/office/drawing/2014/main" id="{92418B49-2505-26EC-4DC5-303329514489}"/>
              </a:ext>
            </a:extLst>
          </p:cNvPr>
          <p:cNvSpPr txBox="1"/>
          <p:nvPr/>
        </p:nvSpPr>
        <p:spPr>
          <a:xfrm>
            <a:off x="8112036" y="4769978"/>
            <a:ext cx="403063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Customer Comments: </a:t>
            </a:r>
          </a:p>
          <a:p>
            <a:r>
              <a:rPr lang="de-DE" dirty="0" err="1"/>
              <a:t>Amazingly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 </a:t>
            </a:r>
            <a:r>
              <a:rPr lang="de-DE" dirty="0" err="1"/>
              <a:t>tool</a:t>
            </a:r>
            <a:r>
              <a:rPr lang="de-DE" dirty="0"/>
              <a:t> </a:t>
            </a:r>
            <a:r>
              <a:rPr lang="de-DE" dirty="0" err="1"/>
              <a:t>life</a:t>
            </a:r>
            <a:r>
              <a:rPr lang="de-DE" dirty="0"/>
              <a:t>, </a:t>
            </a:r>
            <a:r>
              <a:rPr lang="de-DE" dirty="0" err="1"/>
              <a:t>is</a:t>
            </a:r>
            <a:r>
              <a:rPr lang="de-DE" dirty="0"/>
              <a:t> double </a:t>
            </a:r>
            <a:r>
              <a:rPr lang="de-DE" dirty="0" err="1"/>
              <a:t>tool</a:t>
            </a:r>
            <a:r>
              <a:rPr lang="de-DE" dirty="0"/>
              <a:t> </a:t>
            </a:r>
            <a:r>
              <a:rPr lang="de-DE" dirty="0" err="1"/>
              <a:t>life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tools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special</a:t>
            </a:r>
            <a:r>
              <a:rPr lang="de-DE" dirty="0"/>
              <a:t> </a:t>
            </a:r>
            <a:r>
              <a:rPr lang="de-DE" dirty="0" err="1"/>
              <a:t>items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underneck</a:t>
            </a:r>
            <a:r>
              <a:rPr lang="de-DE" dirty="0"/>
              <a:t> 1.85mm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812215-B80D-8DB5-BDF4-26700DEBD999}"/>
              </a:ext>
            </a:extLst>
          </p:cNvPr>
          <p:cNvSpPr txBox="1"/>
          <p:nvPr/>
        </p:nvSpPr>
        <p:spPr>
          <a:xfrm>
            <a:off x="4838275" y="4161555"/>
            <a:ext cx="31508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HSXR2003R0.05L2 0450 </a:t>
            </a:r>
          </a:p>
        </p:txBody>
      </p:sp>
      <p:pic>
        <p:nvPicPr>
          <p:cNvPr id="13" name="Grafik 7">
            <a:extLst>
              <a:ext uri="{FF2B5EF4-FFF2-40B4-BE49-F238E27FC236}">
                <a16:creationId xmlns:a16="http://schemas.microsoft.com/office/drawing/2014/main" id="{786F0A95-658F-423C-58B4-68A63DA100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293" y="3498556"/>
            <a:ext cx="1508391" cy="678496"/>
          </a:xfrm>
          <a:prstGeom prst="rect">
            <a:avLst/>
          </a:prstGeom>
        </p:spPr>
      </p:pic>
      <p:pic>
        <p:nvPicPr>
          <p:cNvPr id="14" name="Grafik 7">
            <a:extLst>
              <a:ext uri="{FF2B5EF4-FFF2-40B4-BE49-F238E27FC236}">
                <a16:creationId xmlns:a16="http://schemas.microsoft.com/office/drawing/2014/main" id="{545260B8-DA33-0A5E-4D29-5D67E84C1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005" y="3483059"/>
            <a:ext cx="1508391" cy="6784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2F326D0-F187-837D-700C-CD7026B974B4}"/>
              </a:ext>
            </a:extLst>
          </p:cNvPr>
          <p:cNvSpPr txBox="1"/>
          <p:nvPr/>
        </p:nvSpPr>
        <p:spPr>
          <a:xfrm>
            <a:off x="6884573" y="2763191"/>
            <a:ext cx="22075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Width 0.3mm</a:t>
            </a:r>
          </a:p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Depth 1.85mm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196CA8-B197-6943-3B12-CAA1D6D5A8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428283" y="4540615"/>
            <a:ext cx="2524477" cy="64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45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8D0BE0B-1FF3-41A2-4C73-995138EC9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776" y="783159"/>
            <a:ext cx="3643823" cy="556628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3B55CE2-DC74-FDC1-7D53-DAF37B11CE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9919" y="783159"/>
            <a:ext cx="6887266" cy="5566282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CA243DE2-C2C8-ED1C-1C7D-6D7DF42CD59C}"/>
              </a:ext>
            </a:extLst>
          </p:cNvPr>
          <p:cNvSpPr/>
          <p:nvPr/>
        </p:nvSpPr>
        <p:spPr>
          <a:xfrm>
            <a:off x="7933552" y="783159"/>
            <a:ext cx="1680005" cy="5741209"/>
          </a:xfrm>
          <a:prstGeom prst="rect">
            <a:avLst/>
          </a:prstGeom>
          <a:noFill/>
          <a:ln w="44450">
            <a:solidFill>
              <a:srgbClr val="0065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AC4075A1-3D51-C975-C5C4-5E4CF3C927A3}"/>
              </a:ext>
            </a:extLst>
          </p:cNvPr>
          <p:cNvSpPr txBox="1"/>
          <p:nvPr/>
        </p:nvSpPr>
        <p:spPr>
          <a:xfrm>
            <a:off x="446776" y="123048"/>
            <a:ext cx="7828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 (AHX coating- Nano Multiple layer structure)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626" descr="Image_117_74406">
            <a:extLst>
              <a:ext uri="{FF2B5EF4-FFF2-40B4-BE49-F238E27FC236}">
                <a16:creationId xmlns:a16="http://schemas.microsoft.com/office/drawing/2014/main" id="{00000000-0008-0000-0100-0000DB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36" y="4140187"/>
            <a:ext cx="2715385" cy="17382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21" descr="Image_180_76275">
            <a:extLst>
              <a:ext uri="{FF2B5EF4-FFF2-40B4-BE49-F238E27FC236}">
                <a16:creationId xmlns:a16="http://schemas.microsoft.com/office/drawing/2014/main" id="{00000000-0008-0000-0100-000016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0029" y="4140161"/>
            <a:ext cx="2375781" cy="1738263"/>
          </a:xfrm>
          <a:prstGeom prst="rect">
            <a:avLst/>
          </a:prstGeom>
        </p:spPr>
      </p:pic>
      <p:pic>
        <p:nvPicPr>
          <p:cNvPr id="9" name="图片 8" descr="Image_155_76250">
            <a:extLst>
              <a:ext uri="{FF2B5EF4-FFF2-40B4-BE49-F238E27FC236}">
                <a16:creationId xmlns:a16="http://schemas.microsoft.com/office/drawing/2014/main" id="{00000000-0008-0000-0100-000009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0655" y="4140161"/>
            <a:ext cx="2589841" cy="1738238"/>
          </a:xfrm>
          <a:prstGeom prst="rect">
            <a:avLst/>
          </a:prstGeom>
        </p:spPr>
      </p:pic>
      <p:pic>
        <p:nvPicPr>
          <p:cNvPr id="10" name="图片 25" descr="Image_116_76211">
            <a:extLst>
              <a:ext uri="{FF2B5EF4-FFF2-40B4-BE49-F238E27FC236}">
                <a16:creationId xmlns:a16="http://schemas.microsoft.com/office/drawing/2014/main" id="{00000000-0008-0000-0100-00001A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3054" y="4140161"/>
            <a:ext cx="2609468" cy="1737939"/>
          </a:xfrm>
          <a:prstGeom prst="rect">
            <a:avLst/>
          </a:prstGeom>
        </p:spPr>
      </p:pic>
      <p:sp>
        <p:nvSpPr>
          <p:cNvPr id="12" name="文本框 12">
            <a:extLst>
              <a:ext uri="{FF2B5EF4-FFF2-40B4-BE49-F238E27FC236}">
                <a16:creationId xmlns:a16="http://schemas.microsoft.com/office/drawing/2014/main" id="{B2F537A4-403F-DC52-04A3-E5A67220D78D}"/>
              </a:ext>
            </a:extLst>
          </p:cNvPr>
          <p:cNvSpPr txBox="1"/>
          <p:nvPr/>
        </p:nvSpPr>
        <p:spPr>
          <a:xfrm>
            <a:off x="498347" y="1057713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	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HSK-A63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Cutter:	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D10xR0.5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Material:	1.2083 - 50HRC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Roughing</a:t>
            </a:r>
            <a:endParaRPr lang="de-DE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chining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time : 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up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to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tool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life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id="{4223B1A5-39E9-E0BF-2992-9E7EF68C5BED}"/>
              </a:ext>
            </a:extLst>
          </p:cNvPr>
          <p:cNvSpPr txBox="1"/>
          <p:nvPr/>
        </p:nvSpPr>
        <p:spPr>
          <a:xfrm>
            <a:off x="4199173" y="1088663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113 m/min</a:t>
            </a: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     6000 rpm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04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 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1000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0,03mm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1B3A0B-8D90-578A-101A-84FE9FE757F6}"/>
              </a:ext>
            </a:extLst>
          </p:cNvPr>
          <p:cNvSpPr txBox="1"/>
          <p:nvPr/>
        </p:nvSpPr>
        <p:spPr>
          <a:xfrm>
            <a:off x="689680" y="3588793"/>
            <a:ext cx="21246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HSXR4060R0.5 0660 </a:t>
            </a:r>
          </a:p>
        </p:txBody>
      </p:sp>
      <p:pic>
        <p:nvPicPr>
          <p:cNvPr id="19" name="Grafik 7">
            <a:extLst>
              <a:ext uri="{FF2B5EF4-FFF2-40B4-BE49-F238E27FC236}">
                <a16:creationId xmlns:a16="http://schemas.microsoft.com/office/drawing/2014/main" id="{31E23C0E-3D98-0B9C-9821-2C2ED9312B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4" y="2910297"/>
            <a:ext cx="1508391" cy="67849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11DEA9E-51AE-FEC8-7A4E-11E41DE98C4A}"/>
              </a:ext>
            </a:extLst>
          </p:cNvPr>
          <p:cNvSpPr txBox="1"/>
          <p:nvPr/>
        </p:nvSpPr>
        <p:spPr>
          <a:xfrm>
            <a:off x="1092588" y="5875820"/>
            <a:ext cx="1550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After 180 min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DFBB0A-D419-757A-1552-CC066971D76E}"/>
              </a:ext>
            </a:extLst>
          </p:cNvPr>
          <p:cNvSpPr txBox="1"/>
          <p:nvPr/>
        </p:nvSpPr>
        <p:spPr>
          <a:xfrm>
            <a:off x="3825889" y="3311794"/>
            <a:ext cx="21246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dirty="0"/>
              <a:t>H Company </a:t>
            </a:r>
            <a:endParaRPr lang="en-US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76A0BB-50E1-17CA-AC09-BB196EDFDD7B}"/>
              </a:ext>
            </a:extLst>
          </p:cNvPr>
          <p:cNvSpPr txBox="1"/>
          <p:nvPr/>
        </p:nvSpPr>
        <p:spPr>
          <a:xfrm>
            <a:off x="6309704" y="3249545"/>
            <a:ext cx="21246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dirty="0"/>
              <a:t>J Company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14D454-55CB-9472-6EC8-24207D399463}"/>
              </a:ext>
            </a:extLst>
          </p:cNvPr>
          <p:cNvSpPr txBox="1"/>
          <p:nvPr/>
        </p:nvSpPr>
        <p:spPr>
          <a:xfrm>
            <a:off x="9511171" y="3265627"/>
            <a:ext cx="21246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U Company </a:t>
            </a:r>
            <a:br>
              <a:rPr lang="de-DE" b="1" dirty="0"/>
            </a:br>
            <a:endParaRPr lang="de-DE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5F90104-AA9F-609C-47C0-AAA9676EE664}"/>
              </a:ext>
            </a:extLst>
          </p:cNvPr>
          <p:cNvSpPr txBox="1"/>
          <p:nvPr/>
        </p:nvSpPr>
        <p:spPr>
          <a:xfrm>
            <a:off x="4027029" y="5875820"/>
            <a:ext cx="16432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After 100 min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C4521C1-E5D2-A7F1-273E-55DBE3491DD7}"/>
              </a:ext>
            </a:extLst>
          </p:cNvPr>
          <p:cNvSpPr txBox="1"/>
          <p:nvPr/>
        </p:nvSpPr>
        <p:spPr>
          <a:xfrm>
            <a:off x="6881989" y="5875820"/>
            <a:ext cx="1378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After 60 min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B00B68-C3B1-5019-EDEC-CE9B9ED43361}"/>
              </a:ext>
            </a:extLst>
          </p:cNvPr>
          <p:cNvSpPr txBox="1"/>
          <p:nvPr/>
        </p:nvSpPr>
        <p:spPr>
          <a:xfrm>
            <a:off x="9471831" y="5875820"/>
            <a:ext cx="1550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After 40 min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944DF4-6601-F9A8-9F65-B4649FCBA20D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 Story – HSXR4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0904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279920f3119de423b587be619390f9c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rcRect l="30971" t="31720" r="42305" b="47645"/>
          <a:stretch>
            <a:fillRect/>
          </a:stretch>
        </p:blipFill>
        <p:spPr>
          <a:xfrm>
            <a:off x="670559" y="4246910"/>
            <a:ext cx="2441965" cy="2324804"/>
          </a:xfrm>
          <a:prstGeom prst="rect">
            <a:avLst/>
          </a:prstGeom>
        </p:spPr>
      </p:pic>
      <p:pic>
        <p:nvPicPr>
          <p:cNvPr id="8" name="图片 3" descr="785f7509e7e0ab2664ddd930a880bda">
            <a:extLst>
              <a:ext uri="{FF2B5EF4-FFF2-40B4-BE49-F238E27FC236}">
                <a16:creationId xmlns:a16="http://schemas.microsoft.com/office/drawing/2014/main" id="{488284BC-B18B-C1E7-17B2-9F5967F24B4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rcRect l="23584" t="3887" r="-3047" b="6058"/>
          <a:stretch>
            <a:fillRect/>
          </a:stretch>
        </p:blipFill>
        <p:spPr>
          <a:xfrm>
            <a:off x="5863577" y="830546"/>
            <a:ext cx="3405690" cy="2895846"/>
          </a:xfrm>
          <a:prstGeom prst="rect">
            <a:avLst/>
          </a:prstGeom>
        </p:spPr>
      </p:pic>
      <p:pic>
        <p:nvPicPr>
          <p:cNvPr id="9" name="图片 4" descr="3a2b486797f1fc6c2cad49ea6d67bc1">
            <a:extLst>
              <a:ext uri="{FF2B5EF4-FFF2-40B4-BE49-F238E27FC236}">
                <a16:creationId xmlns:a16="http://schemas.microsoft.com/office/drawing/2014/main" id="{A1A8C9D3-A75A-C7E7-470B-E4ED9D55020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l="3425" t="24472" r="2853" b="6097"/>
          <a:stretch>
            <a:fillRect/>
          </a:stretch>
        </p:blipFill>
        <p:spPr>
          <a:xfrm>
            <a:off x="3466653" y="4224781"/>
            <a:ext cx="2124075" cy="20948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6469A0-8E7F-B702-077A-632DA9924E7D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 Story – HSXRT4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2">
            <a:extLst>
              <a:ext uri="{FF2B5EF4-FFF2-40B4-BE49-F238E27FC236}">
                <a16:creationId xmlns:a16="http://schemas.microsoft.com/office/drawing/2014/main" id="{EB6C2D29-9E00-46D7-375C-A5F066381BF1}"/>
              </a:ext>
            </a:extLst>
          </p:cNvPr>
          <p:cNvSpPr txBox="1"/>
          <p:nvPr/>
        </p:nvSpPr>
        <p:spPr>
          <a:xfrm>
            <a:off x="200025" y="1111885"/>
            <a:ext cx="396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	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MAKINO V56</a:t>
            </a:r>
          </a:p>
          <a:p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Spindle: BT40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Cutter:	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D6xR1.0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Material:	1.2343 - 52HRC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Roughing</a:t>
            </a:r>
            <a:endParaRPr lang="de-DE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: 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Airblow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:a16="http://schemas.microsoft.com/office/drawing/2014/main" id="{842AD392-DBF2-143C-38A0-980F3C1AC26F}"/>
              </a:ext>
            </a:extLst>
          </p:cNvPr>
          <p:cNvSpPr txBox="1"/>
          <p:nvPr/>
        </p:nvSpPr>
        <p:spPr>
          <a:xfrm>
            <a:off x="3380108" y="1109738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75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m/min</a:t>
            </a: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    4000 rpm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0,138mm/t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    22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00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0,2mm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Max 6mm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6326CE-C440-EB3F-6926-2A81FE460B38}"/>
              </a:ext>
            </a:extLst>
          </p:cNvPr>
          <p:cNvSpPr txBox="1"/>
          <p:nvPr/>
        </p:nvSpPr>
        <p:spPr>
          <a:xfrm>
            <a:off x="700078" y="3776787"/>
            <a:ext cx="29622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HSXRT4060R1.0 0660</a:t>
            </a:r>
          </a:p>
        </p:txBody>
      </p:sp>
      <p:sp>
        <p:nvSpPr>
          <p:cNvPr id="21" name="Textfeld 5">
            <a:extLst>
              <a:ext uri="{FF2B5EF4-FFF2-40B4-BE49-F238E27FC236}">
                <a16:creationId xmlns:a16="http://schemas.microsoft.com/office/drawing/2014/main" id="{BCD1FA5D-BEC7-A826-991E-CF146F2ABCF0}"/>
              </a:ext>
            </a:extLst>
          </p:cNvPr>
          <p:cNvSpPr txBox="1"/>
          <p:nvPr/>
        </p:nvSpPr>
        <p:spPr>
          <a:xfrm>
            <a:off x="6413685" y="4549901"/>
            <a:ext cx="40306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Customer Comments: </a:t>
            </a:r>
          </a:p>
          <a:p>
            <a:r>
              <a:rPr lang="de-DE" dirty="0" err="1"/>
              <a:t>Previous</a:t>
            </a:r>
            <a:r>
              <a:rPr lang="de-DE" dirty="0"/>
              <a:t> end </a:t>
            </a:r>
            <a:r>
              <a:rPr lang="de-DE" dirty="0" err="1"/>
              <a:t>mill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competitors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finish 4 </a:t>
            </a:r>
            <a:r>
              <a:rPr lang="de-DE" dirty="0" err="1"/>
              <a:t>parts</a:t>
            </a:r>
            <a:r>
              <a:rPr lang="de-DE" dirty="0"/>
              <a:t>. But HSXRT </a:t>
            </a:r>
            <a:r>
              <a:rPr lang="de-DE" dirty="0" err="1"/>
              <a:t>achieved</a:t>
            </a:r>
            <a:r>
              <a:rPr lang="de-DE" dirty="0"/>
              <a:t> 6 </a:t>
            </a:r>
            <a:r>
              <a:rPr lang="de-DE" dirty="0" err="1"/>
              <a:t>parts</a:t>
            </a:r>
            <a:r>
              <a:rPr lang="de-DE" dirty="0"/>
              <a:t> in 8 </a:t>
            </a:r>
            <a:r>
              <a:rPr lang="de-DE" dirty="0" err="1"/>
              <a:t>hours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still </a:t>
            </a:r>
            <a:r>
              <a:rPr lang="de-DE" dirty="0" err="1"/>
              <a:t>small</a:t>
            </a:r>
            <a:r>
              <a:rPr lang="de-DE" dirty="0"/>
              <a:t> </a:t>
            </a:r>
            <a:r>
              <a:rPr lang="de-DE" dirty="0" err="1"/>
              <a:t>wear</a:t>
            </a:r>
            <a:endParaRPr lang="de-DE" dirty="0"/>
          </a:p>
        </p:txBody>
      </p:sp>
      <p:pic>
        <p:nvPicPr>
          <p:cNvPr id="22" name="Grafik 7">
            <a:extLst>
              <a:ext uri="{FF2B5EF4-FFF2-40B4-BE49-F238E27FC236}">
                <a16:creationId xmlns:a16="http://schemas.microsoft.com/office/drawing/2014/main" id="{307CE030-F3B2-B5C3-8F6C-EBC03882ED9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935" y="3047896"/>
            <a:ext cx="1508391" cy="67849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sApp Video 2025-11-04 at 17.00.24">
            <a:hlinkClick r:id="" action="ppaction://media"/>
            <a:extLst>
              <a:ext uri="{FF2B5EF4-FFF2-40B4-BE49-F238E27FC236}">
                <a16:creationId xmlns:a16="http://schemas.microsoft.com/office/drawing/2014/main" id="{386D7F51-ABC3-826C-260B-90977C0A8B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2083" y="2402867"/>
            <a:ext cx="6461125" cy="3641725"/>
          </a:xfrm>
          <a:prstGeom prst="rect">
            <a:avLst/>
          </a:prstGeom>
        </p:spPr>
      </p:pic>
      <p:pic>
        <p:nvPicPr>
          <p:cNvPr id="3" name="Grafik 5">
            <a:extLst>
              <a:ext uri="{FF2B5EF4-FFF2-40B4-BE49-F238E27FC236}">
                <a16:creationId xmlns:a16="http://schemas.microsoft.com/office/drawing/2014/main" id="{8F919193-96A0-3C4E-2E06-67D1AA72C3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7019" y="2402866"/>
            <a:ext cx="2731294" cy="36417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726EAF-D550-F7AE-C983-FF959197180A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Demo R</a:t>
            </a:r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öders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feld 3">
            <a:extLst>
              <a:ext uri="{FF2B5EF4-FFF2-40B4-BE49-F238E27FC236}">
                <a16:creationId xmlns:a16="http://schemas.microsoft.com/office/drawing/2014/main" id="{CEB14B39-BD95-F766-6A47-F10270DC8F47}"/>
              </a:ext>
            </a:extLst>
          </p:cNvPr>
          <p:cNvSpPr txBox="1"/>
          <p:nvPr/>
        </p:nvSpPr>
        <p:spPr>
          <a:xfrm>
            <a:off x="322083" y="737405"/>
            <a:ext cx="31347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/>
              <a:t>1.2343 50-52HRC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6C7ED4-EC18-AC5A-E3FF-BA9E8244E53B}"/>
              </a:ext>
            </a:extLst>
          </p:cNvPr>
          <p:cNvSpPr txBox="1"/>
          <p:nvPr/>
        </p:nvSpPr>
        <p:spPr>
          <a:xfrm>
            <a:off x="1889471" y="1724371"/>
            <a:ext cx="2588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HSXRP4030 0650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85BCE3-C268-20FB-EA20-529737640C51}"/>
              </a:ext>
            </a:extLst>
          </p:cNvPr>
          <p:cNvSpPr txBox="1"/>
          <p:nvPr/>
        </p:nvSpPr>
        <p:spPr>
          <a:xfrm>
            <a:off x="3970768" y="1724371"/>
            <a:ext cx="2588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Semi-</a:t>
            </a:r>
            <a:r>
              <a:rPr lang="de-DE" b="1" dirty="0" err="1"/>
              <a:t>finishing</a:t>
            </a:r>
            <a:r>
              <a:rPr lang="de-DE" b="1" dirty="0"/>
              <a:t> </a:t>
            </a:r>
          </a:p>
        </p:txBody>
      </p:sp>
      <p:pic>
        <p:nvPicPr>
          <p:cNvPr id="9" name="Grafik 7">
            <a:extLst>
              <a:ext uri="{FF2B5EF4-FFF2-40B4-BE49-F238E27FC236}">
                <a16:creationId xmlns:a16="http://schemas.microsoft.com/office/drawing/2014/main" id="{9AFAA414-7C32-8E5B-D3F0-ED122102E2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93" y="1569789"/>
            <a:ext cx="1508391" cy="67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53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A578C6C-528B-3FFF-EE2E-6B6604941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43" y="1551476"/>
            <a:ext cx="6063048" cy="454728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8CCE1DE-43D2-76A5-9360-B03303814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804" y="2468964"/>
            <a:ext cx="4839730" cy="36297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C388BB-227F-39EB-8E12-C14B78253ECC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Demo R</a:t>
            </a:r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öders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088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lanet with a bright light&#10;&#10;AI-generated content may be incorrect.">
            <a:extLst>
              <a:ext uri="{FF2B5EF4-FFF2-40B4-BE49-F238E27FC236}">
                <a16:creationId xmlns:a16="http://schemas.microsoft.com/office/drawing/2014/main" id="{34EF750C-4211-A8C9-AFDF-B9F4A836A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653" y="773810"/>
            <a:ext cx="10298662" cy="580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4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7E8C54D-FEE8-5F3E-7AC5-0E78B70F94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12" t="56255" r="29483" b="27702"/>
          <a:stretch>
            <a:fillRect/>
          </a:stretch>
        </p:blipFill>
        <p:spPr bwMode="auto">
          <a:xfrm>
            <a:off x="5596199" y="1016163"/>
            <a:ext cx="1670048" cy="2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4CDDEFFF-7E0F-A3F8-1D75-F749CBD2FE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88" t="56255" r="56507" b="27585"/>
          <a:stretch>
            <a:fillRect/>
          </a:stretch>
        </p:blipFill>
        <p:spPr bwMode="auto">
          <a:xfrm>
            <a:off x="5596199" y="3910615"/>
            <a:ext cx="1706880" cy="2533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48381E3-3F8C-79FE-AFC3-30A3E549A2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298" t="12296" r="11198" b="63220"/>
          <a:stretch>
            <a:fillRect/>
          </a:stretch>
        </p:blipFill>
        <p:spPr>
          <a:xfrm>
            <a:off x="3031935" y="1002033"/>
            <a:ext cx="1329113" cy="199622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20375E8-5864-47E7-E501-554CA18B76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0912" t="58819" r="2982" b="10521"/>
          <a:stretch>
            <a:fillRect/>
          </a:stretch>
        </p:blipFill>
        <p:spPr>
          <a:xfrm>
            <a:off x="8451797" y="4069833"/>
            <a:ext cx="2889125" cy="229596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5C405E3-CA40-C747-EE73-A95FB1C93FF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335" t="59529" r="77686" b="5429"/>
          <a:stretch>
            <a:fillRect/>
          </a:stretch>
        </p:blipFill>
        <p:spPr>
          <a:xfrm>
            <a:off x="8456879" y="1037640"/>
            <a:ext cx="2856253" cy="246077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14D5C3E-E7B7-1AC4-B48D-69AEE0D852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583" t="11239" r="56756" b="63198"/>
          <a:stretch>
            <a:fillRect/>
          </a:stretch>
        </p:blipFill>
        <p:spPr>
          <a:xfrm>
            <a:off x="3106738" y="4253775"/>
            <a:ext cx="1340743" cy="1830168"/>
          </a:xfrm>
          <a:prstGeom prst="rect">
            <a:avLst/>
          </a:prstGeom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1CB19B44-37FE-7452-FC68-5635049D79FB}"/>
              </a:ext>
            </a:extLst>
          </p:cNvPr>
          <p:cNvSpPr txBox="1"/>
          <p:nvPr/>
        </p:nvSpPr>
        <p:spPr>
          <a:xfrm>
            <a:off x="446776" y="123048"/>
            <a:ext cx="7828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HSX/HGX coating- Nano Coating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Grafik 2" descr="Ein Bild, das Schrift, Logo, Grafiken, Grafikdesign enthält.&#10;&#10;Automatisch generierte Beschreibung">
            <a:extLst>
              <a:ext uri="{FF2B5EF4-FFF2-40B4-BE49-F238E27FC236}">
                <a16:creationId xmlns:a16="http://schemas.microsoft.com/office/drawing/2014/main" id="{211B8E8C-9C51-8203-E8D8-5E8588AA13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4" y="1951498"/>
            <a:ext cx="2399205" cy="93933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11E7671-3032-69E3-505D-32EB99C51082}"/>
              </a:ext>
            </a:extLst>
          </p:cNvPr>
          <p:cNvSpPr txBox="1"/>
          <p:nvPr/>
        </p:nvSpPr>
        <p:spPr>
          <a:xfrm>
            <a:off x="358346" y="4942706"/>
            <a:ext cx="18859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err="1"/>
              <a:t>Competitor</a:t>
            </a:r>
            <a:endParaRPr lang="de-DE" sz="28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AAE326-1C5F-4641-8C5F-56CD95BF5E16}"/>
              </a:ext>
            </a:extLst>
          </p:cNvPr>
          <p:cNvSpPr txBox="1"/>
          <p:nvPr/>
        </p:nvSpPr>
        <p:spPr>
          <a:xfrm>
            <a:off x="2353739" y="3232380"/>
            <a:ext cx="30017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Nano Multiple </a:t>
            </a:r>
            <a:r>
              <a:rPr lang="de-DE" dirty="0" err="1"/>
              <a:t>layer</a:t>
            </a:r>
            <a:r>
              <a:rPr lang="de-DE" dirty="0"/>
              <a:t> </a:t>
            </a:r>
            <a:r>
              <a:rPr lang="de-DE" dirty="0" err="1"/>
              <a:t>coating</a:t>
            </a:r>
            <a:endParaRPr lang="de-DE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5509CC79-8A97-618E-B12E-27D7DF224335}"/>
              </a:ext>
            </a:extLst>
          </p:cNvPr>
          <p:cNvSpPr/>
          <p:nvPr/>
        </p:nvSpPr>
        <p:spPr>
          <a:xfrm>
            <a:off x="4732638" y="1951498"/>
            <a:ext cx="667265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E2A0250D-0A5C-92B1-4C94-9BDD58562746}"/>
              </a:ext>
            </a:extLst>
          </p:cNvPr>
          <p:cNvSpPr/>
          <p:nvPr/>
        </p:nvSpPr>
        <p:spPr>
          <a:xfrm>
            <a:off x="4688208" y="4984193"/>
            <a:ext cx="667265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67DB3F77-29D7-C6F3-A66E-D36C9679A568}"/>
              </a:ext>
            </a:extLst>
          </p:cNvPr>
          <p:cNvSpPr/>
          <p:nvPr/>
        </p:nvSpPr>
        <p:spPr>
          <a:xfrm>
            <a:off x="7543805" y="4942706"/>
            <a:ext cx="667265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3A4B7AED-FC41-F5FE-5366-2CB5D307F81E}"/>
              </a:ext>
            </a:extLst>
          </p:cNvPr>
          <p:cNvSpPr/>
          <p:nvPr/>
        </p:nvSpPr>
        <p:spPr>
          <a:xfrm>
            <a:off x="7453441" y="2011609"/>
            <a:ext cx="667265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333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E517FE13-E5C0-0DD3-A649-23057CF7D0B7}"/>
              </a:ext>
            </a:extLst>
          </p:cNvPr>
          <p:cNvGrpSpPr/>
          <p:nvPr/>
        </p:nvGrpSpPr>
        <p:grpSpPr>
          <a:xfrm>
            <a:off x="5136061" y="1184484"/>
            <a:ext cx="5795851" cy="4925863"/>
            <a:chOff x="228394" y="1377870"/>
            <a:chExt cx="5795851" cy="4925863"/>
          </a:xfrm>
        </p:grpSpPr>
        <p:graphicFrame>
          <p:nvGraphicFramePr>
            <p:cNvPr id="50181" name="Object 2" descr="image37"/>
            <p:cNvGraphicFramePr>
              <a:graphicFrameLocks noChangeAspect="1"/>
            </p:cNvGraphicFramePr>
            <p:nvPr/>
          </p:nvGraphicFramePr>
          <p:xfrm>
            <a:off x="228394" y="1615672"/>
            <a:ext cx="5795851" cy="45364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hoto Editor ｲﾒｰｼﾞ" r:id="rId3" imgW="4476750" imgH="3638550" progId="">
                    <p:embed/>
                  </p:oleObj>
                </mc:Choice>
                <mc:Fallback>
                  <p:oleObj name="Photo Editor ｲﾒｰｼﾞ" r:id="rId3" imgW="4476750" imgH="3638550" progId="">
                    <p:embed/>
                    <p:pic>
                      <p:nvPicPr>
                        <p:cNvPr id="50181" name="Object 2" descr="image37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228394" y="1615672"/>
                          <a:ext cx="5795851" cy="453649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82" name="Object 6" descr="image38"/>
            <p:cNvGraphicFramePr>
              <a:graphicFrameLocks noChangeAspect="1"/>
            </p:cNvGraphicFramePr>
            <p:nvPr/>
          </p:nvGraphicFramePr>
          <p:xfrm>
            <a:off x="572033" y="1377870"/>
            <a:ext cx="1886420" cy="20696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hoto Editor ｲﾒｰｼﾞ" r:id="rId5" imgW="1095375" imgH="1247775" progId="">
                    <p:embed/>
                  </p:oleObj>
                </mc:Choice>
                <mc:Fallback>
                  <p:oleObj name="Photo Editor ｲﾒｰｼﾞ" r:id="rId5" imgW="1095375" imgH="1247775" progId="">
                    <p:embed/>
                    <p:pic>
                      <p:nvPicPr>
                        <p:cNvPr id="50182" name="Object 6" descr="image38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72033" y="1377870"/>
                          <a:ext cx="1886420" cy="206964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205" name="Line 7"/>
            <p:cNvSpPr>
              <a:spLocks noChangeShapeType="1"/>
            </p:cNvSpPr>
            <p:nvPr/>
          </p:nvSpPr>
          <p:spPr bwMode="auto">
            <a:xfrm>
              <a:off x="2478582" y="1733264"/>
              <a:ext cx="1695189" cy="47429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06" name="Line 8"/>
            <p:cNvSpPr>
              <a:spLocks noChangeShapeType="1"/>
            </p:cNvSpPr>
            <p:nvPr/>
          </p:nvSpPr>
          <p:spPr bwMode="auto">
            <a:xfrm flipV="1">
              <a:off x="2459891" y="2757634"/>
              <a:ext cx="1693752" cy="689882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07" name="Rectangle 18"/>
            <p:cNvSpPr>
              <a:spLocks noChangeArrowheads="1"/>
            </p:cNvSpPr>
            <p:nvPr/>
          </p:nvSpPr>
          <p:spPr bwMode="auto">
            <a:xfrm>
              <a:off x="455569" y="5795468"/>
              <a:ext cx="2773554" cy="508265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</a:ln>
          </p:spPr>
          <p:txBody>
            <a:bodyPr anchor="ctr">
              <a:spAutoFit/>
            </a:bodyPr>
            <a:lstStyle/>
            <a:p>
              <a:endParaRPr kumimoji="1" lang="ja-JP" altLang="en-US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</p:grpSp>
      <p:pic>
        <p:nvPicPr>
          <p:cNvPr id="7" name="Grafik 6">
            <a:extLst>
              <a:ext uri="{FF2B5EF4-FFF2-40B4-BE49-F238E27FC236}">
                <a16:creationId xmlns:a16="http://schemas.microsoft.com/office/drawing/2014/main" id="{7A4D1BEA-CDD9-F0A7-DD5F-A2B4C91E6BE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1308" t="50132" r="26891" b="9984"/>
          <a:stretch>
            <a:fillRect/>
          </a:stretch>
        </p:blipFill>
        <p:spPr>
          <a:xfrm>
            <a:off x="495925" y="3690535"/>
            <a:ext cx="3311106" cy="226824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4C2D124-36C8-CE1F-E8B7-066EF057005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0710" t="3552" r="6585" b="54004"/>
          <a:stretch>
            <a:fillRect/>
          </a:stretch>
        </p:blipFill>
        <p:spPr>
          <a:xfrm>
            <a:off x="515190" y="736576"/>
            <a:ext cx="3291841" cy="2910840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124B205A-30E4-0AF5-F48B-9CAECB97C1BA}"/>
              </a:ext>
            </a:extLst>
          </p:cNvPr>
          <p:cNvSpPr/>
          <p:nvPr/>
        </p:nvSpPr>
        <p:spPr>
          <a:xfrm>
            <a:off x="600331" y="2969956"/>
            <a:ext cx="2825775" cy="53816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zh-CN" sz="2000" b="1" dirty="0">
                <a:solidFill>
                  <a:schemeClr val="tx1"/>
                </a:solidFill>
              </a:rPr>
              <a:t>Single Layer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2D23212-FCF8-BB13-7DBA-DB754078A6B2}"/>
              </a:ext>
            </a:extLst>
          </p:cNvPr>
          <p:cNvSpPr/>
          <p:nvPr/>
        </p:nvSpPr>
        <p:spPr>
          <a:xfrm>
            <a:off x="667771" y="5420615"/>
            <a:ext cx="2825775" cy="53816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zh-CN" sz="2000" b="1" dirty="0">
                <a:solidFill>
                  <a:schemeClr val="tx1"/>
                </a:solidFill>
              </a:rPr>
              <a:t>Multi-Layer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75CAFB08-8ACA-B531-8E0E-7B66B8E48489}"/>
              </a:ext>
            </a:extLst>
          </p:cNvPr>
          <p:cNvSpPr txBox="1"/>
          <p:nvPr/>
        </p:nvSpPr>
        <p:spPr>
          <a:xfrm>
            <a:off x="446776" y="123048"/>
            <a:ext cx="7828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HSX/HGX coating- Multiple layer Coating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D0B1C123-C5EC-F58B-7E3B-C4581D9F8FD4}"/>
              </a:ext>
            </a:extLst>
          </p:cNvPr>
          <p:cNvGrpSpPr/>
          <p:nvPr/>
        </p:nvGrpSpPr>
        <p:grpSpPr>
          <a:xfrm>
            <a:off x="329248" y="994981"/>
            <a:ext cx="3635019" cy="3080153"/>
            <a:chOff x="-453814" y="174749"/>
            <a:chExt cx="7966599" cy="6850383"/>
          </a:xfrm>
        </p:grpSpPr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F848DB52-1B35-D452-620E-A2F887CC1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59669" y="174749"/>
              <a:ext cx="4453116" cy="3556038"/>
            </a:xfrm>
            <a:prstGeom prst="rect">
              <a:avLst/>
            </a:prstGeom>
          </p:spPr>
        </p:pic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15006740-1F7A-1B34-0767-BA50A5AF6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58935"/>
            <a:stretch>
              <a:fillRect/>
            </a:stretch>
          </p:blipFill>
          <p:spPr>
            <a:xfrm>
              <a:off x="3054907" y="3322540"/>
              <a:ext cx="4453116" cy="1460281"/>
            </a:xfrm>
            <a:prstGeom prst="rect">
              <a:avLst/>
            </a:prstGeom>
          </p:spPr>
        </p:pic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B8338838-0572-E4E9-794F-323B38EA4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58935"/>
            <a:stretch>
              <a:fillRect/>
            </a:stretch>
          </p:blipFill>
          <p:spPr>
            <a:xfrm>
              <a:off x="3054907" y="4342717"/>
              <a:ext cx="4453116" cy="1460281"/>
            </a:xfrm>
            <a:prstGeom prst="rect">
              <a:avLst/>
            </a:prstGeom>
          </p:spPr>
        </p:pic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452DFD7B-7CB2-86CB-2559-537F60B9B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55224"/>
            <a:stretch>
              <a:fillRect/>
            </a:stretch>
          </p:blipFill>
          <p:spPr>
            <a:xfrm>
              <a:off x="2157339" y="188005"/>
              <a:ext cx="1993933" cy="3556038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3C2AF4F8-21A6-708F-E334-9CC897AE1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55224"/>
            <a:stretch>
              <a:fillRect/>
            </a:stretch>
          </p:blipFill>
          <p:spPr>
            <a:xfrm>
              <a:off x="922899" y="201261"/>
              <a:ext cx="1993933" cy="3556038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7976982B-B506-42A2-AB1B-42C488C5ED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58935"/>
            <a:stretch>
              <a:fillRect/>
            </a:stretch>
          </p:blipFill>
          <p:spPr>
            <a:xfrm>
              <a:off x="3054907" y="5564851"/>
              <a:ext cx="4453116" cy="1460281"/>
            </a:xfrm>
            <a:prstGeom prst="rect">
              <a:avLst/>
            </a:prstGeom>
          </p:spPr>
        </p:pic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E35CE936-6D13-5FAC-C66B-18F8D5164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55224"/>
            <a:stretch>
              <a:fillRect/>
            </a:stretch>
          </p:blipFill>
          <p:spPr>
            <a:xfrm>
              <a:off x="-453814" y="201261"/>
              <a:ext cx="1993933" cy="3556038"/>
            </a:xfrm>
            <a:prstGeom prst="rect">
              <a:avLst/>
            </a:prstGeom>
          </p:spPr>
        </p:pic>
        <p:pic>
          <p:nvPicPr>
            <p:cNvPr id="33" name="Grafik 32">
              <a:extLst>
                <a:ext uri="{FF2B5EF4-FFF2-40B4-BE49-F238E27FC236}">
                  <a16:creationId xmlns:a16="http://schemas.microsoft.com/office/drawing/2014/main" id="{DEC2B7A8-30C7-2829-88A2-32AD0CB1C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23912" r="55224" b="7090"/>
            <a:stretch>
              <a:fillRect/>
            </a:stretch>
          </p:blipFill>
          <p:spPr>
            <a:xfrm>
              <a:off x="-448660" y="3456257"/>
              <a:ext cx="4453116" cy="3557664"/>
            </a:xfrm>
            <a:prstGeom prst="rect">
              <a:avLst/>
            </a:prstGeom>
          </p:spPr>
        </p:pic>
      </p:grpSp>
      <p:pic>
        <p:nvPicPr>
          <p:cNvPr id="37" name="Picture 5">
            <a:extLst>
              <a:ext uri="{FF2B5EF4-FFF2-40B4-BE49-F238E27FC236}">
                <a16:creationId xmlns:a16="http://schemas.microsoft.com/office/drawing/2014/main" id="{5FEBD77A-09BB-C129-907B-DFAEF2A2D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20833" t="54059" r="65625" b="6667"/>
          <a:stretch>
            <a:fillRect/>
          </a:stretch>
        </p:blipFill>
        <p:spPr bwMode="auto">
          <a:xfrm>
            <a:off x="598722" y="4604443"/>
            <a:ext cx="1627187" cy="134620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91F71832-553D-E23D-DAA5-8B6BBA3B848F}"/>
              </a:ext>
            </a:extLst>
          </p:cNvPr>
          <p:cNvGrpSpPr/>
          <p:nvPr/>
        </p:nvGrpSpPr>
        <p:grpSpPr>
          <a:xfrm>
            <a:off x="5133513" y="1621465"/>
            <a:ext cx="6726887" cy="4250748"/>
            <a:chOff x="4934381" y="941012"/>
            <a:chExt cx="5076750" cy="3208020"/>
          </a:xfrm>
        </p:grpSpPr>
        <p:pic>
          <p:nvPicPr>
            <p:cNvPr id="35" name="Picture 32" descr="NO1-1">
              <a:extLst>
                <a:ext uri="{FF2B5EF4-FFF2-40B4-BE49-F238E27FC236}">
                  <a16:creationId xmlns:a16="http://schemas.microsoft.com/office/drawing/2014/main" id="{E73447C1-7960-499A-3B0F-B6282D4EDC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8" r="25460" b="17637"/>
            <a:stretch>
              <a:fillRect/>
            </a:stretch>
          </p:blipFill>
          <p:spPr bwMode="auto">
            <a:xfrm>
              <a:off x="7641070" y="941012"/>
              <a:ext cx="2363108" cy="1720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33" descr="HO2-1">
              <a:extLst>
                <a:ext uri="{FF2B5EF4-FFF2-40B4-BE49-F238E27FC236}">
                  <a16:creationId xmlns:a16="http://schemas.microsoft.com/office/drawing/2014/main" id="{042FD3D4-4050-085C-AF5D-FEAE263275E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311" r="26527" b="17382"/>
            <a:stretch>
              <a:fillRect/>
            </a:stretch>
          </p:blipFill>
          <p:spPr bwMode="auto">
            <a:xfrm>
              <a:off x="4934381" y="941012"/>
              <a:ext cx="2363108" cy="1720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BBBE6249-4455-0149-9B21-01EFC5528BF4}"/>
                </a:ext>
              </a:extLst>
            </p:cNvPr>
            <p:cNvGrpSpPr/>
            <p:nvPr/>
          </p:nvGrpSpPr>
          <p:grpSpPr>
            <a:xfrm flipH="1">
              <a:off x="4934381" y="2661649"/>
              <a:ext cx="2379045" cy="1487383"/>
              <a:chOff x="6528707" y="3671357"/>
              <a:chExt cx="2947988" cy="1843087"/>
            </a:xfrm>
          </p:grpSpPr>
          <p:pic>
            <p:nvPicPr>
              <p:cNvPr id="40" name="Picture 19">
                <a:extLst>
                  <a:ext uri="{FF2B5EF4-FFF2-40B4-BE49-F238E27FC236}">
                    <a16:creationId xmlns:a16="http://schemas.microsoft.com/office/drawing/2014/main" id="{37AFC842-BA59-760F-4AA1-A479CA2B979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6528707" y="3671357"/>
                <a:ext cx="2947988" cy="1843087"/>
              </a:xfrm>
              <a:prstGeom prst="rect">
                <a:avLst/>
              </a:prstGeom>
              <a:noFill/>
              <a:ln w="1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3" name="Mond 2">
                <a:extLst>
                  <a:ext uri="{FF2B5EF4-FFF2-40B4-BE49-F238E27FC236}">
                    <a16:creationId xmlns:a16="http://schemas.microsoft.com/office/drawing/2014/main" id="{E126FA63-FD5E-FC74-4778-7746189EDFE6}"/>
                  </a:ext>
                </a:extLst>
              </p:cNvPr>
              <p:cNvSpPr/>
              <p:nvPr/>
            </p:nvSpPr>
            <p:spPr>
              <a:xfrm rot="3007249">
                <a:off x="6906403" y="3780512"/>
                <a:ext cx="167640" cy="335280"/>
              </a:xfrm>
              <a:prstGeom prst="moon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81EB9214-D8E0-9462-7BD3-42F19D9FA2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7641071" y="2661649"/>
              <a:ext cx="2370060" cy="1487383"/>
            </a:xfrm>
            <a:prstGeom prst="rect">
              <a:avLst/>
            </a:prstGeom>
          </p:spPr>
        </p:pic>
      </p:grpSp>
      <p:sp>
        <p:nvSpPr>
          <p:cNvPr id="7" name="TextBox 8">
            <a:extLst>
              <a:ext uri="{FF2B5EF4-FFF2-40B4-BE49-F238E27FC236}">
                <a16:creationId xmlns:a16="http://schemas.microsoft.com/office/drawing/2014/main" id="{998B578C-9F8E-407B-AF7C-7E6D230F3E97}"/>
              </a:ext>
            </a:extLst>
          </p:cNvPr>
          <p:cNvSpPr txBox="1"/>
          <p:nvPr/>
        </p:nvSpPr>
        <p:spPr>
          <a:xfrm>
            <a:off x="446776" y="123048"/>
            <a:ext cx="7828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Edge Treatment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CDB91FB-EB61-231F-428A-6FE1316AE5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4783" y="4604443"/>
            <a:ext cx="1627773" cy="135342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61D0E2DC-EF8D-9874-5B5C-998BE6045FD7}"/>
              </a:ext>
            </a:extLst>
          </p:cNvPr>
          <p:cNvSpPr txBox="1"/>
          <p:nvPr/>
        </p:nvSpPr>
        <p:spPr>
          <a:xfrm>
            <a:off x="9170726" y="959705"/>
            <a:ext cx="213314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de-DE" altLang="zh-CN" b="1" dirty="0"/>
              <a:t>Cutting </a:t>
            </a:r>
            <a:r>
              <a:rPr lang="de-DE" altLang="zh-CN" b="1" dirty="0" err="1"/>
              <a:t>edge</a:t>
            </a:r>
            <a:r>
              <a:rPr lang="de-DE" altLang="zh-CN" b="1" dirty="0"/>
              <a:t> </a:t>
            </a:r>
            <a:r>
              <a:rPr lang="de-DE" altLang="zh-CN" b="1" dirty="0" err="1"/>
              <a:t>without</a:t>
            </a:r>
            <a:r>
              <a:rPr lang="de-DE" altLang="zh-CN" sz="1800" b="1" dirty="0">
                <a:solidFill>
                  <a:schemeClr val="tx1"/>
                </a:solidFill>
              </a:rPr>
              <a:t> </a:t>
            </a:r>
            <a:r>
              <a:rPr lang="de-DE" altLang="zh-CN" sz="1800" b="1" dirty="0" err="1">
                <a:solidFill>
                  <a:schemeClr val="tx1"/>
                </a:solidFill>
              </a:rPr>
              <a:t>treatment</a:t>
            </a:r>
            <a:endParaRPr lang="de-DE" sz="1800" b="1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68BBC8-E76C-18E8-4831-F603B73F2115}"/>
              </a:ext>
            </a:extLst>
          </p:cNvPr>
          <p:cNvSpPr txBox="1"/>
          <p:nvPr/>
        </p:nvSpPr>
        <p:spPr>
          <a:xfrm>
            <a:off x="5731683" y="6063784"/>
            <a:ext cx="2255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Tougher cutting edges</a:t>
            </a:r>
            <a:endParaRPr lang="de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2650B0-9263-21B6-58C6-E8F122180705}"/>
              </a:ext>
            </a:extLst>
          </p:cNvPr>
          <p:cNvSpPr txBox="1"/>
          <p:nvPr/>
        </p:nvSpPr>
        <p:spPr>
          <a:xfrm>
            <a:off x="9170726" y="6094314"/>
            <a:ext cx="2229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Sharper cutting edges</a:t>
            </a:r>
            <a:endParaRPr lang="de-D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0154CB-77F7-2E62-CE48-86A5EC89170F}"/>
              </a:ext>
            </a:extLst>
          </p:cNvPr>
          <p:cNvSpPr txBox="1"/>
          <p:nvPr/>
        </p:nvSpPr>
        <p:spPr>
          <a:xfrm rot="20226357">
            <a:off x="5983232" y="4144184"/>
            <a:ext cx="1153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Relief face</a:t>
            </a:r>
            <a:endParaRPr lang="de-D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C7BC94-E996-6186-9987-AC1907D5185F}"/>
              </a:ext>
            </a:extLst>
          </p:cNvPr>
          <p:cNvSpPr txBox="1"/>
          <p:nvPr/>
        </p:nvSpPr>
        <p:spPr>
          <a:xfrm rot="4748960">
            <a:off x="7598987" y="4504234"/>
            <a:ext cx="1075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Rake face</a:t>
            </a:r>
            <a:endParaRPr lang="de-DE" dirty="0"/>
          </a:p>
        </p:txBody>
      </p:sp>
      <p:sp>
        <p:nvSpPr>
          <p:cNvPr id="14" name="Textfeld 12">
            <a:extLst>
              <a:ext uri="{FF2B5EF4-FFF2-40B4-BE49-F238E27FC236}">
                <a16:creationId xmlns:a16="http://schemas.microsoft.com/office/drawing/2014/main" id="{B584C45E-ADCE-CFCD-2BAC-4F7ADE170895}"/>
              </a:ext>
            </a:extLst>
          </p:cNvPr>
          <p:cNvSpPr txBox="1"/>
          <p:nvPr/>
        </p:nvSpPr>
        <p:spPr>
          <a:xfrm>
            <a:off x="5720883" y="942154"/>
            <a:ext cx="213314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de-DE" altLang="zh-CN" b="1" dirty="0"/>
              <a:t>Cutting </a:t>
            </a:r>
            <a:r>
              <a:rPr lang="de-DE" altLang="zh-CN" b="1" dirty="0" err="1"/>
              <a:t>edge</a:t>
            </a:r>
            <a:r>
              <a:rPr lang="de-DE" altLang="zh-CN" b="1" dirty="0"/>
              <a:t> </a:t>
            </a:r>
          </a:p>
          <a:p>
            <a:pPr algn="ctr"/>
            <a:r>
              <a:rPr lang="de-DE" altLang="zh-CN" b="1" dirty="0" err="1"/>
              <a:t>with</a:t>
            </a:r>
            <a:r>
              <a:rPr lang="de-DE" altLang="zh-CN" sz="1800" b="1" dirty="0">
                <a:solidFill>
                  <a:schemeClr val="tx1"/>
                </a:solidFill>
              </a:rPr>
              <a:t> </a:t>
            </a:r>
            <a:r>
              <a:rPr lang="de-DE" altLang="zh-CN" sz="1800" b="1" dirty="0" err="1">
                <a:solidFill>
                  <a:schemeClr val="tx1"/>
                </a:solidFill>
              </a:rPr>
              <a:t>treatment</a:t>
            </a:r>
            <a:endParaRPr lang="de-DE" sz="1800" b="1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5E64DCC-9481-5848-F681-70551EE1EB77}"/>
              </a:ext>
            </a:extLst>
          </p:cNvPr>
          <p:cNvCxnSpPr>
            <a:stCxn id="40" idx="3"/>
          </p:cNvCxnSpPr>
          <p:nvPr/>
        </p:nvCxnSpPr>
        <p:spPr>
          <a:xfrm flipH="1" flipV="1">
            <a:off x="3101546" y="4688900"/>
            <a:ext cx="2031967" cy="197894"/>
          </a:xfrm>
          <a:prstGeom prst="straightConnector1">
            <a:avLst/>
          </a:prstGeom>
          <a:ln w="28575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29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F201214-1F90-7D8D-3E08-91B1ACB5F8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027"/>
          <a:stretch>
            <a:fillRect/>
          </a:stretch>
        </p:blipFill>
        <p:spPr>
          <a:xfrm>
            <a:off x="605480" y="699897"/>
            <a:ext cx="10453817" cy="5768135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C38181A9-FB7F-2FFA-ACC5-533A474506AC}"/>
              </a:ext>
            </a:extLst>
          </p:cNvPr>
          <p:cNvSpPr txBox="1"/>
          <p:nvPr/>
        </p:nvSpPr>
        <p:spPr>
          <a:xfrm>
            <a:off x="115745" y="180241"/>
            <a:ext cx="7828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 Overview 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7649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AD38B837-5930-4C57-8B6F-2A9C59F2EA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171" y="1077592"/>
            <a:ext cx="1639966" cy="73768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D11CCA0F-6660-9436-EBF5-BEF109D2DBB5}"/>
              </a:ext>
            </a:extLst>
          </p:cNvPr>
          <p:cNvSpPr txBox="1"/>
          <p:nvPr/>
        </p:nvSpPr>
        <p:spPr>
          <a:xfrm>
            <a:off x="1875171" y="4198094"/>
            <a:ext cx="237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J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company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50A72A4-1137-1111-E1DB-ECD25A48D720}"/>
              </a:ext>
            </a:extLst>
          </p:cNvPr>
          <p:cNvSpPr txBox="1"/>
          <p:nvPr/>
        </p:nvSpPr>
        <p:spPr>
          <a:xfrm>
            <a:off x="1875171" y="5386040"/>
            <a:ext cx="237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H company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86C80E3-A0EC-2776-4BAD-C8A2F198E4C9}"/>
              </a:ext>
            </a:extLst>
          </p:cNvPr>
          <p:cNvSpPr txBox="1"/>
          <p:nvPr/>
        </p:nvSpPr>
        <p:spPr>
          <a:xfrm>
            <a:off x="1803128" y="1776035"/>
            <a:ext cx="21599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</a:t>
            </a:r>
            <a:r>
              <a:rPr lang="de-DE" altLang="zh-CN" dirty="0"/>
              <a:t>S</a:t>
            </a:r>
            <a:r>
              <a:rPr lang="de-DE" dirty="0"/>
              <a:t>XB2080 0875-B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6968B31-EAD5-1863-F9A9-17319D727C59}"/>
              </a:ext>
            </a:extLst>
          </p:cNvPr>
          <p:cNvSpPr txBox="1"/>
          <p:nvPr/>
        </p:nvSpPr>
        <p:spPr>
          <a:xfrm>
            <a:off x="1875171" y="2686982"/>
            <a:ext cx="237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U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company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6262E2FA-F32C-92D5-E529-CDDF29E100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5992" y="5123298"/>
            <a:ext cx="1651351" cy="157555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110D47D-9E85-9DD1-3192-E2AA091614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6426" y="2341574"/>
            <a:ext cx="1651350" cy="1553893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36D2E23C-4431-AC62-D579-17039C6483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1209" y="3638189"/>
            <a:ext cx="1651351" cy="1548478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B6958A6F-5103-914B-B833-6CA763FED2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139" y="768960"/>
            <a:ext cx="1651349" cy="159720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8299E265-5CF6-E9EB-C6B1-92DAFE117C1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5640" y="5123298"/>
            <a:ext cx="1651351" cy="157555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19617C49-F48D-F150-E611-0BF489AEB0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09252" y="3638189"/>
            <a:ext cx="1667739" cy="1548478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95161A0-9A2B-DF99-BA3D-4944BA3DDF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953" y="744367"/>
            <a:ext cx="1651349" cy="1597207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B5C07CA3-C8B5-726C-E6D4-8E443BC859D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56767" y="744368"/>
            <a:ext cx="1651350" cy="1597207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F1F444A5-E148-4922-6ADB-E6DE12ECFE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767" y="5124687"/>
            <a:ext cx="1737978" cy="157555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38E9DAAF-AA1D-41DF-026F-639300A9D40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7582" y="747137"/>
            <a:ext cx="1524411" cy="1577475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7A2AFACA-C289-3644-DFB4-DCE12F70CDE6}"/>
              </a:ext>
            </a:extLst>
          </p:cNvPr>
          <p:cNvSpPr txBox="1"/>
          <p:nvPr/>
        </p:nvSpPr>
        <p:spPr>
          <a:xfrm>
            <a:off x="9395513" y="675223"/>
            <a:ext cx="988572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de-DE" b="1" dirty="0"/>
              <a:t>252min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BCFF9E9-1262-FA5E-F088-B33FDF4769D0}"/>
              </a:ext>
            </a:extLst>
          </p:cNvPr>
          <p:cNvSpPr txBox="1"/>
          <p:nvPr/>
        </p:nvSpPr>
        <p:spPr>
          <a:xfrm>
            <a:off x="6050476" y="710176"/>
            <a:ext cx="918395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de-DE" b="1" dirty="0"/>
              <a:t>108min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3AD7EB4-30BA-4889-6AE6-BAF8041C8D4F}"/>
              </a:ext>
            </a:extLst>
          </p:cNvPr>
          <p:cNvSpPr txBox="1"/>
          <p:nvPr/>
        </p:nvSpPr>
        <p:spPr>
          <a:xfrm>
            <a:off x="7831290" y="675223"/>
            <a:ext cx="988572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de-DE" b="1" dirty="0"/>
              <a:t>144min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8A42C0C-1999-3875-AF9A-4215691C6BB3}"/>
              </a:ext>
            </a:extLst>
          </p:cNvPr>
          <p:cNvSpPr txBox="1"/>
          <p:nvPr/>
        </p:nvSpPr>
        <p:spPr>
          <a:xfrm>
            <a:off x="4350554" y="682070"/>
            <a:ext cx="788931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de-DE" b="1" dirty="0"/>
              <a:t>36min</a:t>
            </a:r>
          </a:p>
        </p:txBody>
      </p:sp>
      <p:sp>
        <p:nvSpPr>
          <p:cNvPr id="27" name="文本框 12">
            <a:extLst>
              <a:ext uri="{FF2B5EF4-FFF2-40B4-BE49-F238E27FC236}">
                <a16:creationId xmlns:a16="http://schemas.microsoft.com/office/drawing/2014/main" id="{30FE88C9-6CC3-C9DC-565D-87768AC77940}"/>
              </a:ext>
            </a:extLst>
          </p:cNvPr>
          <p:cNvSpPr txBox="1"/>
          <p:nvPr/>
        </p:nvSpPr>
        <p:spPr>
          <a:xfrm>
            <a:off x="9174521" y="3520986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HSK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A63 spindle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R4x2t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1.2379   HRC60-62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flat face finishing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Airblow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:a16="http://schemas.microsoft.com/office/drawing/2014/main" id="{E02A7827-DE98-A193-C7C1-7E21CC083AE4}"/>
              </a:ext>
            </a:extLst>
          </p:cNvPr>
          <p:cNvSpPr txBox="1"/>
          <p:nvPr/>
        </p:nvSpPr>
        <p:spPr>
          <a:xfrm>
            <a:off x="9245541" y="4961117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200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0,187mm/t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30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0,05mm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0,2mm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163E6317-135E-326C-9404-928DB0841E87}"/>
              </a:ext>
            </a:extLst>
          </p:cNvPr>
          <p:cNvSpPr txBox="1"/>
          <p:nvPr/>
        </p:nvSpPr>
        <p:spPr>
          <a:xfrm>
            <a:off x="61414" y="73417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 Story – HSXB2 – Internal Test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Grafik 3" descr="Ein Bild, das Zylinder, Feuerzeug enthält.&#10;&#10;KI-generierte Inhalte können fehlerhaft sein.">
            <a:extLst>
              <a:ext uri="{FF2B5EF4-FFF2-40B4-BE49-F238E27FC236}">
                <a16:creationId xmlns:a16="http://schemas.microsoft.com/office/drawing/2014/main" id="{36CFF56E-A5C6-7A2D-6447-E21FABA5980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14" y="527089"/>
            <a:ext cx="830900" cy="25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20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47383A2D-9990-6789-4F60-D54A7D29F98D}"/>
              </a:ext>
            </a:extLst>
          </p:cNvPr>
          <p:cNvSpPr txBox="1"/>
          <p:nvPr/>
        </p:nvSpPr>
        <p:spPr>
          <a:xfrm>
            <a:off x="446776" y="12304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</a:t>
            </a:r>
            <a:r>
              <a:rPr lang="en-US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cessful</a:t>
            </a:r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HSXB2 - Germany 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12">
            <a:extLst>
              <a:ext uri="{FF2B5EF4-FFF2-40B4-BE49-F238E27FC236}">
                <a16:creationId xmlns:a16="http://schemas.microsoft.com/office/drawing/2014/main" id="{38251F7D-265E-69A9-041C-2A8531728B1A}"/>
              </a:ext>
            </a:extLst>
          </p:cNvPr>
          <p:cNvSpPr txBox="1"/>
          <p:nvPr/>
        </p:nvSpPr>
        <p:spPr>
          <a:xfrm>
            <a:off x="203136" y="676275"/>
            <a:ext cx="4157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Holder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HSK-A63-S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LK12-75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x2t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1.2379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HRC52-54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 constant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finishing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Emulsion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12">
            <a:extLst>
              <a:ext uri="{FF2B5EF4-FFF2-40B4-BE49-F238E27FC236}">
                <a16:creationId xmlns:a16="http://schemas.microsoft.com/office/drawing/2014/main" id="{19388A6D-B73F-330C-8FC6-F927E3F96644}"/>
              </a:ext>
            </a:extLst>
          </p:cNvPr>
          <p:cNvSpPr txBox="1"/>
          <p:nvPr/>
        </p:nvSpPr>
        <p:spPr>
          <a:xfrm>
            <a:off x="4360598" y="676275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251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10000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125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2500mm/min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968FBFE-2C1B-A8E9-A89B-2BF1D2666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123" y="3147599"/>
            <a:ext cx="1639966" cy="73768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B2FEE46-1B4A-DE06-B27C-137D46649DFE}"/>
              </a:ext>
            </a:extLst>
          </p:cNvPr>
          <p:cNvSpPr txBox="1"/>
          <p:nvPr/>
        </p:nvSpPr>
        <p:spPr>
          <a:xfrm>
            <a:off x="1099457" y="5209858"/>
            <a:ext cx="237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+mj-lt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H</a:t>
            </a:r>
            <a:r>
              <a:rPr lang="en-US" altLang="zh-CN" sz="1800" b="0" dirty="0">
                <a:latin typeface="+mj-lt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company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1B1A49D-D5A5-ACDE-B5F5-6D46283A5800}"/>
              </a:ext>
            </a:extLst>
          </p:cNvPr>
          <p:cNvSpPr txBox="1"/>
          <p:nvPr/>
        </p:nvSpPr>
        <p:spPr>
          <a:xfrm>
            <a:off x="1112080" y="3846042"/>
            <a:ext cx="21599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latin typeface="+mj-lt"/>
              </a:rPr>
              <a:t>HSXB2080 0875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0E2004C-3C6D-CF1B-93F5-33126EF8F7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015" y="2745548"/>
            <a:ext cx="2377168" cy="186651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4C37F43-2D74-9ACA-805A-15FD4E12FD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625" y="4682806"/>
            <a:ext cx="2444558" cy="191943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119FCC2-A407-DA40-6A9B-8658FBCC2A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481" y="2759581"/>
            <a:ext cx="2377168" cy="184252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7BBE12E-4F7E-EC39-C96E-7ABD5D5932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7482" y="4682806"/>
            <a:ext cx="2377167" cy="1919431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50A2EA95-AC5E-23B2-A37A-41B557F68BB2}"/>
              </a:ext>
            </a:extLst>
          </p:cNvPr>
          <p:cNvSpPr txBox="1"/>
          <p:nvPr/>
        </p:nvSpPr>
        <p:spPr>
          <a:xfrm>
            <a:off x="4068118" y="2420476"/>
            <a:ext cx="1251217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e-DE" b="1" dirty="0"/>
              <a:t>2 </a:t>
            </a:r>
            <a:r>
              <a:rPr lang="de-DE" b="1" dirty="0" err="1"/>
              <a:t>hours</a:t>
            </a:r>
            <a:endParaRPr lang="de-DE" b="1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80A8E1C-2801-6F0A-2373-965EDC23EE8F}"/>
              </a:ext>
            </a:extLst>
          </p:cNvPr>
          <p:cNvSpPr txBox="1"/>
          <p:nvPr/>
        </p:nvSpPr>
        <p:spPr>
          <a:xfrm>
            <a:off x="6599329" y="2425014"/>
            <a:ext cx="1251217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e-DE" b="1" dirty="0"/>
              <a:t>4.5 </a:t>
            </a:r>
            <a:r>
              <a:rPr lang="de-DE" b="1" dirty="0" err="1"/>
              <a:t>hours</a:t>
            </a:r>
            <a:endParaRPr lang="de-DE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96B7B34-F80A-825C-43E5-C631A6B38DC2}"/>
              </a:ext>
            </a:extLst>
          </p:cNvPr>
          <p:cNvSpPr txBox="1"/>
          <p:nvPr/>
        </p:nvSpPr>
        <p:spPr>
          <a:xfrm>
            <a:off x="3476625" y="4274091"/>
            <a:ext cx="2502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rgbClr val="FFFF00"/>
                </a:solidFill>
              </a:rPr>
              <a:t>Center </a:t>
            </a:r>
            <a:r>
              <a:rPr lang="de-DE" b="1" dirty="0" err="1">
                <a:solidFill>
                  <a:srgbClr val="FFFF00"/>
                </a:solidFill>
              </a:rPr>
              <a:t>wear</a:t>
            </a:r>
            <a:r>
              <a:rPr lang="de-DE" b="1" dirty="0">
                <a:solidFill>
                  <a:srgbClr val="FFFF00"/>
                </a:solidFill>
              </a:rPr>
              <a:t> 0.0038mm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1709626-563B-9F2F-5029-11759100AE4E}"/>
              </a:ext>
            </a:extLst>
          </p:cNvPr>
          <p:cNvSpPr txBox="1"/>
          <p:nvPr/>
        </p:nvSpPr>
        <p:spPr>
          <a:xfrm>
            <a:off x="3400326" y="6241828"/>
            <a:ext cx="2502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rgbClr val="FFFF00"/>
                </a:solidFill>
              </a:rPr>
              <a:t>Center </a:t>
            </a:r>
            <a:r>
              <a:rPr lang="de-DE" b="1" dirty="0" err="1">
                <a:solidFill>
                  <a:srgbClr val="FFFF00"/>
                </a:solidFill>
              </a:rPr>
              <a:t>wear</a:t>
            </a:r>
            <a:r>
              <a:rPr lang="de-DE" b="1" dirty="0">
                <a:solidFill>
                  <a:srgbClr val="FFFF00"/>
                </a:solidFill>
              </a:rPr>
              <a:t> 0.0125mm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D046B25-86DF-8196-DB47-A283B14F16C2}"/>
              </a:ext>
            </a:extLst>
          </p:cNvPr>
          <p:cNvSpPr txBox="1"/>
          <p:nvPr/>
        </p:nvSpPr>
        <p:spPr>
          <a:xfrm>
            <a:off x="5921183" y="4310916"/>
            <a:ext cx="2502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rgbClr val="FFFF00"/>
                </a:solidFill>
              </a:rPr>
              <a:t>Center </a:t>
            </a:r>
            <a:r>
              <a:rPr lang="de-DE" b="1" dirty="0" err="1">
                <a:solidFill>
                  <a:srgbClr val="FFFF00"/>
                </a:solidFill>
              </a:rPr>
              <a:t>wear</a:t>
            </a:r>
            <a:r>
              <a:rPr lang="de-DE" b="1" dirty="0">
                <a:solidFill>
                  <a:srgbClr val="FFFF00"/>
                </a:solidFill>
              </a:rPr>
              <a:t> 0.0050mm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82207E6-0B3A-92EC-93FA-63E75E2FA2B8}"/>
              </a:ext>
            </a:extLst>
          </p:cNvPr>
          <p:cNvSpPr txBox="1"/>
          <p:nvPr/>
        </p:nvSpPr>
        <p:spPr>
          <a:xfrm>
            <a:off x="5934635" y="6276909"/>
            <a:ext cx="2502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rgbClr val="FFFF00"/>
                </a:solidFill>
              </a:rPr>
              <a:t>Center </a:t>
            </a:r>
            <a:r>
              <a:rPr lang="de-DE" b="1" dirty="0" err="1">
                <a:solidFill>
                  <a:srgbClr val="FFFF00"/>
                </a:solidFill>
              </a:rPr>
              <a:t>wear</a:t>
            </a:r>
            <a:r>
              <a:rPr lang="de-DE" b="1" dirty="0">
                <a:solidFill>
                  <a:srgbClr val="FFFF00"/>
                </a:solidFill>
              </a:rPr>
              <a:t> 0.0267mm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8CE39867-C9A4-921B-FAC9-296C9B0229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87744" y="4721257"/>
            <a:ext cx="3273836" cy="184252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CF7F1192-6C59-6FA6-5603-28611A242F9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87744" y="2745548"/>
            <a:ext cx="3273836" cy="1852790"/>
          </a:xfrm>
          <a:prstGeom prst="rect">
            <a:avLst/>
          </a:prstGeom>
        </p:spPr>
      </p:pic>
      <p:pic>
        <p:nvPicPr>
          <p:cNvPr id="21" name="Grafik 20" descr="Ein Bild, das Zylinder, Feuerzeug enthält.&#10;&#10;KI-generierte Inhalte können fehlerhaft sein.">
            <a:extLst>
              <a:ext uri="{FF2B5EF4-FFF2-40B4-BE49-F238E27FC236}">
                <a16:creationId xmlns:a16="http://schemas.microsoft.com/office/drawing/2014/main" id="{2DEA0A46-CBCE-457C-53A1-AC0CDF0FF1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765" y="2376933"/>
            <a:ext cx="914329" cy="283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83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0176DCA4-29B0-E9AD-1C1B-4E5E821CC1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19254" y="3321294"/>
            <a:ext cx="3776745" cy="323084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97FB477-7C24-25E2-CE76-0A448AC919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2151" y="734823"/>
            <a:ext cx="3196349" cy="2586471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1A5E7DE-37FD-5163-8849-D4919F231B11}"/>
              </a:ext>
            </a:extLst>
          </p:cNvPr>
          <p:cNvSpPr txBox="1"/>
          <p:nvPr/>
        </p:nvSpPr>
        <p:spPr>
          <a:xfrm>
            <a:off x="2760482" y="3385522"/>
            <a:ext cx="32867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rgbClr val="FFFF00"/>
                </a:solidFill>
              </a:rPr>
              <a:t>Cutting Time 7 hours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F52AA64-9E9A-D218-88E5-29546511F11D}"/>
              </a:ext>
            </a:extLst>
          </p:cNvPr>
          <p:cNvSpPr txBox="1"/>
          <p:nvPr/>
        </p:nvSpPr>
        <p:spPr>
          <a:xfrm>
            <a:off x="503408" y="3251336"/>
            <a:ext cx="1056138" cy="313350"/>
          </a:xfrm>
          <a:prstGeom prst="rect">
            <a:avLst/>
          </a:prstGeom>
          <a:noFill/>
        </p:spPr>
        <p:txBody>
          <a:bodyPr wrap="square" lIns="36000" tIns="36000" rIns="36000" bIns="0" rtlCol="0">
            <a:spAutoFit/>
          </a:bodyPr>
          <a:lstStyle/>
          <a:p>
            <a:r>
              <a:rPr kumimoji="1" lang="de-DE" altLang="zh-CN" dirty="0"/>
              <a:t>HSXB2120</a:t>
            </a:r>
            <a:endParaRPr kumimoji="1" lang="de-DE" dirty="0"/>
          </a:p>
        </p:txBody>
      </p:sp>
      <p:sp>
        <p:nvSpPr>
          <p:cNvPr id="9" name="文本框 12">
            <a:extLst>
              <a:ext uri="{FF2B5EF4-FFF2-40B4-BE49-F238E27FC236}">
                <a16:creationId xmlns:a16="http://schemas.microsoft.com/office/drawing/2014/main" id="{D6C98D7B-5083-2951-EA1D-487BC55D932E}"/>
              </a:ext>
            </a:extLst>
          </p:cNvPr>
          <p:cNvSpPr txBox="1"/>
          <p:nvPr/>
        </p:nvSpPr>
        <p:spPr>
          <a:xfrm>
            <a:off x="92971" y="983697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HSK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A63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R6x2t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1.2379   60HRC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flat face finishing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Airblow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id="{A1734518-EBDE-255F-335C-5B1C11428CCB}"/>
              </a:ext>
            </a:extLst>
          </p:cNvPr>
          <p:cNvSpPr txBox="1"/>
          <p:nvPr/>
        </p:nvSpPr>
        <p:spPr>
          <a:xfrm>
            <a:off x="3630511" y="934690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188 m/min</a:t>
            </a:r>
            <a:endParaRPr lang="en-US" altLang="zh-CN" sz="16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5000 </a:t>
            </a:r>
            <a:r>
              <a:rPr lang="de-DE" altLang="zh-CN" sz="1600" b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0,18mm/t</a:t>
            </a:r>
          </a:p>
          <a:p>
            <a:r>
              <a:rPr lang="de-DE" altLang="zh-CN" sz="1600" b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1800mm/min</a:t>
            </a:r>
          </a:p>
          <a:p>
            <a:r>
              <a:rPr lang="de-DE" altLang="zh-CN" sz="1600" b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0,1mm</a:t>
            </a:r>
          </a:p>
          <a:p>
            <a:r>
              <a:rPr lang="de-DE" altLang="zh-CN" sz="1600" b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0,2mm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AE70974-F8F8-C574-FCE7-0FCEB343B2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82" y="2518179"/>
            <a:ext cx="1508391" cy="678496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11C4650B-E17E-C13F-BB84-091222C51DD9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HSXB2 - Slovenia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2D87560-46F7-8603-0B4D-07858A2CBD32}"/>
              </a:ext>
            </a:extLst>
          </p:cNvPr>
          <p:cNvSpPr txBox="1"/>
          <p:nvPr/>
        </p:nvSpPr>
        <p:spPr>
          <a:xfrm>
            <a:off x="6770914" y="3660543"/>
            <a:ext cx="403063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Customer Comments: </a:t>
            </a:r>
          </a:p>
          <a:p>
            <a:r>
              <a:rPr lang="de-DE" dirty="0" err="1"/>
              <a:t>Amamzing</a:t>
            </a:r>
            <a:r>
              <a:rPr lang="de-DE" dirty="0"/>
              <a:t>! After 7 </a:t>
            </a:r>
            <a:r>
              <a:rPr lang="de-DE" dirty="0" err="1"/>
              <a:t>hours</a:t>
            </a:r>
            <a:r>
              <a:rPr lang="de-DE" dirty="0"/>
              <a:t> </a:t>
            </a:r>
            <a:r>
              <a:rPr lang="de-DE" dirty="0" err="1"/>
              <a:t>finishing</a:t>
            </a:r>
            <a:r>
              <a:rPr lang="de-DE" dirty="0"/>
              <a:t>, </a:t>
            </a:r>
            <a:r>
              <a:rPr lang="de-DE" dirty="0" err="1"/>
              <a:t>there</a:t>
            </a:r>
            <a:r>
              <a:rPr lang="de-DE" dirty="0"/>
              <a:t> was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obvious</a:t>
            </a:r>
            <a:r>
              <a:rPr lang="de-DE" dirty="0"/>
              <a:t> </a:t>
            </a:r>
            <a:r>
              <a:rPr lang="de-DE" dirty="0" err="1"/>
              <a:t>wear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cutting</a:t>
            </a:r>
            <a:r>
              <a:rPr lang="de-DE" dirty="0"/>
              <a:t> </a:t>
            </a:r>
            <a:r>
              <a:rPr lang="de-DE" dirty="0" err="1"/>
              <a:t>edges</a:t>
            </a:r>
            <a:r>
              <a:rPr lang="de-DE" dirty="0"/>
              <a:t>,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another</a:t>
            </a:r>
            <a:r>
              <a:rPr lang="de-DE" dirty="0"/>
              <a:t> 7 </a:t>
            </a:r>
            <a:r>
              <a:rPr lang="de-DE" dirty="0" err="1"/>
              <a:t>hours</a:t>
            </a:r>
            <a:r>
              <a:rPr lang="de-DE" dirty="0"/>
              <a:t>.</a:t>
            </a:r>
          </a:p>
        </p:txBody>
      </p:sp>
      <p:pic>
        <p:nvPicPr>
          <p:cNvPr id="13" name="Grafik 12" descr="Ein Bild, das Schrift, Logo, Grafiken, Grafikdesign enthält.&#10;&#10;KI-generierte Inhalte können fehlerhaft sein.">
            <a:extLst>
              <a:ext uri="{FF2B5EF4-FFF2-40B4-BE49-F238E27FC236}">
                <a16:creationId xmlns:a16="http://schemas.microsoft.com/office/drawing/2014/main" id="{CB49617F-3991-0DAD-AF5E-0747C4200B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075" y="10886"/>
            <a:ext cx="1679171" cy="656705"/>
          </a:xfrm>
          <a:prstGeom prst="rect">
            <a:avLst/>
          </a:prstGeom>
        </p:spPr>
      </p:pic>
      <p:pic>
        <p:nvPicPr>
          <p:cNvPr id="12" name="Grafik 11" descr="Ein Bild, das Zylinder, Feuerzeug enthält.&#10;&#10;KI-generierte Inhalte können fehlerhaft sein.">
            <a:extLst>
              <a:ext uri="{FF2B5EF4-FFF2-40B4-BE49-F238E27FC236}">
                <a16:creationId xmlns:a16="http://schemas.microsoft.com/office/drawing/2014/main" id="{E7AA2BE3-4817-3B30-6B04-90B9E71151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26" y="3635234"/>
            <a:ext cx="999113" cy="309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26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KSO_WPP_MARK_KEY" val="4946631c-d01a-4090-aeca-af5cf46f4a47"/>
  <p:tag name="COMMONDATA" val="eyJoZGlkIjoiOWNjMGY5YmRjZmIzODBiODg0YjJkMzBmNmZmM2RkZj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KRBZtSHR3OuSJzhCtKm3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1258</Words>
  <Application>Microsoft Office PowerPoint</Application>
  <PresentationFormat>Widescreen</PresentationFormat>
  <Paragraphs>272</Paragraphs>
  <Slides>24</Slides>
  <Notes>3</Notes>
  <HiddenSlides>0</HiddenSlides>
  <MMClips>4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微软雅黑</vt:lpstr>
      <vt:lpstr>等线</vt:lpstr>
      <vt:lpstr>Aptos</vt:lpstr>
      <vt:lpstr>Arial</vt:lpstr>
      <vt:lpstr>Calibri</vt:lpstr>
      <vt:lpstr>Times New Roman</vt:lpstr>
      <vt:lpstr>自定义设计方案</vt:lpstr>
      <vt:lpstr>think-cell Slide</vt:lpstr>
      <vt:lpstr>Photo Editor ｲﾒｰｼﾞ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紫色渐变商务</dc:title>
  <dc:creator>第一PPT</dc:creator>
  <cp:keywords>www.1ppt.com</cp:keywords>
  <dc:description>www.1ppt.com</dc:description>
  <cp:lastModifiedBy>Gang HAN</cp:lastModifiedBy>
  <cp:revision>403</cp:revision>
  <dcterms:created xsi:type="dcterms:W3CDTF">2019-03-29T12:25:00Z</dcterms:created>
  <dcterms:modified xsi:type="dcterms:W3CDTF">2026-07-31T16:09:04Z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708C4AFE793344F49842EC47DDF9390C_13</vt:lpwstr>
  </property>
  <property fmtid="{D5CDD505-2E9C-101B-9397-08002B2CF9AE}" pid="3" name="KSOProductBuildVer">
    <vt:lpwstr>2052-12.1.0.16417</vt:lpwstr>
  </property>
</Properties>
</file>