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0" r:id="rId3"/>
    <p:sldId id="298" r:id="rId4"/>
    <p:sldId id="301" r:id="rId5"/>
    <p:sldId id="299" r:id="rId6"/>
    <p:sldId id="302" r:id="rId7"/>
    <p:sldId id="429" r:id="rId8"/>
    <p:sldId id="428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E2"/>
    <a:srgbClr val="005A9E"/>
    <a:srgbClr val="0065B0"/>
    <a:srgbClr val="95B3D7"/>
    <a:srgbClr val="376092"/>
    <a:srgbClr val="B9CDE5"/>
    <a:srgbClr val="DCE6F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0" autoAdjust="0"/>
    <p:restoredTop sz="95033" autoAdjust="0"/>
  </p:normalViewPr>
  <p:slideViewPr>
    <p:cSldViewPr snapToGrid="0" showGuides="1">
      <p:cViewPr varScale="1">
        <p:scale>
          <a:sx n="78" d="100"/>
          <a:sy n="78" d="100"/>
        </p:scale>
        <p:origin x="523" y="72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 HAN" userId="e7e25bdc11979f29" providerId="LiveId" clId="{AC791D0F-A9AD-4492-B31D-C056A1111652}"/>
    <pc:docChg chg="custSel addSld delSld modSld">
      <pc:chgData name="Gang HAN" userId="e7e25bdc11979f29" providerId="LiveId" clId="{AC791D0F-A9AD-4492-B31D-C056A1111652}" dt="2026-01-23T15:05:43.660" v="153" actId="1076"/>
      <pc:docMkLst>
        <pc:docMk/>
      </pc:docMkLst>
      <pc:sldChg chg="addSp delSp modSp new mod">
        <pc:chgData name="Gang HAN" userId="e7e25bdc11979f29" providerId="LiveId" clId="{AC791D0F-A9AD-4492-B31D-C056A1111652}" dt="2026-01-23T15:05:43.660" v="153" actId="1076"/>
        <pc:sldMkLst>
          <pc:docMk/>
          <pc:sldMk cId="647591686" sldId="298"/>
        </pc:sldMkLst>
        <pc:picChg chg="add mod ord modCrop">
          <ac:chgData name="Gang HAN" userId="e7e25bdc11979f29" providerId="LiveId" clId="{AC791D0F-A9AD-4492-B31D-C056A1111652}" dt="2026-01-23T15:05:43.660" v="153" actId="1076"/>
          <ac:picMkLst>
            <pc:docMk/>
            <pc:sldMk cId="647591686" sldId="298"/>
            <ac:picMk id="2" creationId="{F0E56137-BD88-0343-7C77-A9F664B48C4F}"/>
          </ac:picMkLst>
        </pc:picChg>
        <pc:picChg chg="add mod">
          <ac:chgData name="Gang HAN" userId="e7e25bdc11979f29" providerId="LiveId" clId="{AC791D0F-A9AD-4492-B31D-C056A1111652}" dt="2026-01-23T15:05:43.660" v="153" actId="1076"/>
          <ac:picMkLst>
            <pc:docMk/>
            <pc:sldMk cId="647591686" sldId="298"/>
            <ac:picMk id="3" creationId="{6EDED736-4DBF-9F03-4CAA-C2174E74D505}"/>
          </ac:picMkLst>
        </pc:picChg>
        <pc:picChg chg="add mod modCrop">
          <ac:chgData name="Gang HAN" userId="e7e25bdc11979f29" providerId="LiveId" clId="{AC791D0F-A9AD-4492-B31D-C056A1111652}" dt="2026-01-23T15:05:43.660" v="153" actId="1076"/>
          <ac:picMkLst>
            <pc:docMk/>
            <pc:sldMk cId="647591686" sldId="298"/>
            <ac:picMk id="4" creationId="{6A605736-E26F-28DF-84AB-753E067C015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539865" y="5006006"/>
            <a:ext cx="55062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HSXHR</a:t>
            </a:r>
          </a:p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High </a:t>
            </a: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Fe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ed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for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High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Hardness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3429000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19090A-C7F0-2EA2-74A2-B0A07FDFD7F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0000" b="50000"/>
          <a:stretch>
            <a:fillRect/>
          </a:stretch>
        </p:blipFill>
        <p:spPr>
          <a:xfrm>
            <a:off x="6252384" y="3378873"/>
            <a:ext cx="5008460" cy="1484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rill bit&#10;&#10;AI-generated content may be incorrect.">
            <a:extLst>
              <a:ext uri="{FF2B5EF4-FFF2-40B4-BE49-F238E27FC236}">
                <a16:creationId xmlns:a16="http://schemas.microsoft.com/office/drawing/2014/main" id="{AC8F8D88-1338-0116-856A-38A4CBD34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000"/>
          <a:stretch>
            <a:fillRect/>
          </a:stretch>
        </p:blipFill>
        <p:spPr>
          <a:xfrm>
            <a:off x="7465581" y="1945970"/>
            <a:ext cx="4726419" cy="4379877"/>
          </a:xfrm>
          <a:prstGeom prst="rect">
            <a:avLst/>
          </a:prstGeom>
        </p:spPr>
      </p:pic>
      <p:pic>
        <p:nvPicPr>
          <p:cNvPr id="5" name="Picture 4" descr="A close-up of a manual&#10;&#10;AI-generated content may be incorrect.">
            <a:extLst>
              <a:ext uri="{FF2B5EF4-FFF2-40B4-BE49-F238E27FC236}">
                <a16:creationId xmlns:a16="http://schemas.microsoft.com/office/drawing/2014/main" id="{65398EAA-6F30-D016-71C6-D324D57B1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580" y="713650"/>
            <a:ext cx="3877561" cy="2715350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E6FCAC37-5417-DE84-EBCE-44CD5AA22401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HSXHR Features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D7B2E-6EE5-498D-B967-D678907BA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354" y="656327"/>
            <a:ext cx="6386850" cy="577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2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2">
            <a:extLst>
              <a:ext uri="{FF2B5EF4-FFF2-40B4-BE49-F238E27FC236}">
                <a16:creationId xmlns:a16="http://schemas.microsoft.com/office/drawing/2014/main" id="{5B69D80C-3762-F1EE-C29D-32DBBA718F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81" t="36583" r="1221" b="46702"/>
          <a:stretch>
            <a:fillRect/>
          </a:stretch>
        </p:blipFill>
        <p:spPr>
          <a:xfrm>
            <a:off x="4798637" y="4061220"/>
            <a:ext cx="6555107" cy="476423"/>
          </a:xfrm>
          <a:prstGeom prst="rect">
            <a:avLst/>
          </a:prstGeom>
        </p:spPr>
      </p:pic>
      <p:pic>
        <p:nvPicPr>
          <p:cNvPr id="8" name="Grafik 3">
            <a:extLst>
              <a:ext uri="{FF2B5EF4-FFF2-40B4-BE49-F238E27FC236}">
                <a16:creationId xmlns:a16="http://schemas.microsoft.com/office/drawing/2014/main" id="{116E9312-981C-B9EE-D69D-5BA84EEE73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62" t="67263" r="43131" b="14800"/>
          <a:stretch>
            <a:fillRect/>
          </a:stretch>
        </p:blipFill>
        <p:spPr>
          <a:xfrm>
            <a:off x="8574350" y="5068403"/>
            <a:ext cx="2827040" cy="476424"/>
          </a:xfrm>
          <a:prstGeom prst="rect">
            <a:avLst/>
          </a:prstGeom>
        </p:spPr>
      </p:pic>
      <p:pic>
        <p:nvPicPr>
          <p:cNvPr id="9" name="Grafik 1">
            <a:extLst>
              <a:ext uri="{FF2B5EF4-FFF2-40B4-BE49-F238E27FC236}">
                <a16:creationId xmlns:a16="http://schemas.microsoft.com/office/drawing/2014/main" id="{6E55568D-7A3D-1D44-BA52-5F3A41ED85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561" t="64608" r="1263" b="13801"/>
          <a:stretch>
            <a:fillRect/>
          </a:stretch>
        </p:blipFill>
        <p:spPr>
          <a:xfrm>
            <a:off x="4472309" y="5010104"/>
            <a:ext cx="3293370" cy="5841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70EADF-8094-F366-A2F5-905D296A3128}"/>
              </a:ext>
            </a:extLst>
          </p:cNvPr>
          <p:cNvSpPr txBox="1"/>
          <p:nvPr/>
        </p:nvSpPr>
        <p:spPr>
          <a:xfrm>
            <a:off x="4824305" y="3308039"/>
            <a:ext cx="2543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/>
              <a:t>Material &lt; 55 HRC </a:t>
            </a:r>
            <a:endParaRPr lang="de-DE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201BAA-67E6-02AA-FAF4-DAFAE6EE3C2F}"/>
              </a:ext>
            </a:extLst>
          </p:cNvPr>
          <p:cNvSpPr txBox="1"/>
          <p:nvPr/>
        </p:nvSpPr>
        <p:spPr>
          <a:xfrm>
            <a:off x="8002639" y="3337813"/>
            <a:ext cx="3398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/>
              <a:t>55HRC&lt;Material&lt; 70 HRC</a:t>
            </a:r>
            <a:endParaRPr lang="de-DE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2EA57-6B68-7C92-D88B-D873822809C0}"/>
              </a:ext>
            </a:extLst>
          </p:cNvPr>
          <p:cNvSpPr txBox="1"/>
          <p:nvPr/>
        </p:nvSpPr>
        <p:spPr>
          <a:xfrm>
            <a:off x="927217" y="4161943"/>
            <a:ext cx="2798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/>
              <a:t>High Feed Geometry</a:t>
            </a:r>
            <a:endParaRPr lang="de-DE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65B20A-2647-77A7-6BD5-0F4E76073008}"/>
              </a:ext>
            </a:extLst>
          </p:cNvPr>
          <p:cNvSpPr txBox="1"/>
          <p:nvPr/>
        </p:nvSpPr>
        <p:spPr>
          <a:xfrm>
            <a:off x="927217" y="5295998"/>
            <a:ext cx="3011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/>
              <a:t>Real Radius Geometry</a:t>
            </a:r>
            <a:endParaRPr lang="de-DE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4BFA80-CA50-5716-EE38-671C61CF5EAF}"/>
              </a:ext>
            </a:extLst>
          </p:cNvPr>
          <p:cNvSpPr txBox="1"/>
          <p:nvPr/>
        </p:nvSpPr>
        <p:spPr>
          <a:xfrm>
            <a:off x="9262882" y="4508921"/>
            <a:ext cx="839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HSXHR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1650B8-3267-0273-F4EC-8D8AFD90DE8B}"/>
              </a:ext>
            </a:extLst>
          </p:cNvPr>
          <p:cNvSpPr txBox="1"/>
          <p:nvPr/>
        </p:nvSpPr>
        <p:spPr>
          <a:xfrm>
            <a:off x="5708465" y="4508921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HSHFR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B40BEB-0E56-4C69-D6A5-480C0E5798E3}"/>
              </a:ext>
            </a:extLst>
          </p:cNvPr>
          <p:cNvSpPr txBox="1"/>
          <p:nvPr/>
        </p:nvSpPr>
        <p:spPr>
          <a:xfrm>
            <a:off x="5723069" y="5572997"/>
            <a:ext cx="817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HSXRP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FDE71A-BBCF-23BA-64CD-7FE6A0C6F499}"/>
              </a:ext>
            </a:extLst>
          </p:cNvPr>
          <p:cNvSpPr txBox="1"/>
          <p:nvPr/>
        </p:nvSpPr>
        <p:spPr>
          <a:xfrm>
            <a:off x="9382950" y="5572997"/>
            <a:ext cx="80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HSXRT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189D35D-756D-4BC3-9555-5EA7C932DDE7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HSXHR Material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Picture 19" descr="A white box with black text and blue squares&#10;&#10;AI-generated content may be incorrect.">
            <a:extLst>
              <a:ext uri="{FF2B5EF4-FFF2-40B4-BE49-F238E27FC236}">
                <a16:creationId xmlns:a16="http://schemas.microsoft.com/office/drawing/2014/main" id="{E1FA9F88-1C36-9380-A869-9FE004EA9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25" y="947013"/>
            <a:ext cx="11082950" cy="198518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40EE4EA-54A4-4189-FB83-DBB477100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41891"/>
              </p:ext>
            </p:extLst>
          </p:nvPr>
        </p:nvGraphicFramePr>
        <p:xfrm>
          <a:off x="616287" y="3280241"/>
          <a:ext cx="10959426" cy="26867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53142">
                  <a:extLst>
                    <a:ext uri="{9D8B030D-6E8A-4147-A177-3AD203B41FA5}">
                      <a16:colId xmlns:a16="http://schemas.microsoft.com/office/drawing/2014/main" val="1250318043"/>
                    </a:ext>
                  </a:extLst>
                </a:gridCol>
                <a:gridCol w="3653142">
                  <a:extLst>
                    <a:ext uri="{9D8B030D-6E8A-4147-A177-3AD203B41FA5}">
                      <a16:colId xmlns:a16="http://schemas.microsoft.com/office/drawing/2014/main" val="3267038904"/>
                    </a:ext>
                  </a:extLst>
                </a:gridCol>
                <a:gridCol w="3653142">
                  <a:extLst>
                    <a:ext uri="{9D8B030D-6E8A-4147-A177-3AD203B41FA5}">
                      <a16:colId xmlns:a16="http://schemas.microsoft.com/office/drawing/2014/main" val="1110832734"/>
                    </a:ext>
                  </a:extLst>
                </a:gridCol>
              </a:tblGrid>
              <a:tr h="5918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7972"/>
                  </a:ext>
                </a:extLst>
              </a:tr>
              <a:tr h="104744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24733"/>
                  </a:ext>
                </a:extLst>
              </a:tr>
              <a:tr h="104744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349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59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0E0FF840-290E-8809-F8FB-0180098CEB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403"/>
          <a:stretch>
            <a:fillRect/>
          </a:stretch>
        </p:blipFill>
        <p:spPr>
          <a:xfrm>
            <a:off x="5790723" y="693903"/>
            <a:ext cx="5585255" cy="3095976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DB4C9044-5B87-871C-5991-D0D639E32AA2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Feed R and Leftover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6" descr="A diagram of a circular object with a circle and a circle with a circle and a circle with a circle with a circle with a circle with a circle with a circle with a circle with a circle&#10;&#10;AI-generated content may be incorrect.">
            <a:extLst>
              <a:ext uri="{FF2B5EF4-FFF2-40B4-BE49-F238E27FC236}">
                <a16:creationId xmlns:a16="http://schemas.microsoft.com/office/drawing/2014/main" id="{F354F60F-DE46-AAEE-27AF-72B6071391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27" b="118"/>
          <a:stretch>
            <a:fillRect/>
          </a:stretch>
        </p:blipFill>
        <p:spPr>
          <a:xfrm>
            <a:off x="605593" y="909320"/>
            <a:ext cx="4291527" cy="293748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B322C40-7CCF-0590-5BD4-E6460755C011}"/>
              </a:ext>
            </a:extLst>
          </p:cNvPr>
          <p:cNvGrpSpPr/>
          <p:nvPr/>
        </p:nvGrpSpPr>
        <p:grpSpPr>
          <a:xfrm>
            <a:off x="2825919" y="3846804"/>
            <a:ext cx="8550059" cy="2610921"/>
            <a:chOff x="2825919" y="3846804"/>
            <a:chExt cx="8550059" cy="2610921"/>
          </a:xfrm>
        </p:grpSpPr>
        <p:pic>
          <p:nvPicPr>
            <p:cNvPr id="4" name="Picture 3" descr="A table with numbers and letters&#10;&#10;AI-generated content may be incorrect.">
              <a:extLst>
                <a:ext uri="{FF2B5EF4-FFF2-40B4-BE49-F238E27FC236}">
                  <a16:creationId xmlns:a16="http://schemas.microsoft.com/office/drawing/2014/main" id="{E47BC7FA-A8A0-5358-D306-086A65DA0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383"/>
            <a:stretch>
              <a:fillRect/>
            </a:stretch>
          </p:blipFill>
          <p:spPr>
            <a:xfrm>
              <a:off x="2825919" y="3846804"/>
              <a:ext cx="8550059" cy="2610921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77C2F2D-C3CA-29B0-909C-01458908213D}"/>
                </a:ext>
              </a:extLst>
            </p:cNvPr>
            <p:cNvSpPr txBox="1"/>
            <p:nvPr/>
          </p:nvSpPr>
          <p:spPr>
            <a:xfrm>
              <a:off x="6096000" y="433251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</a:t>
              </a:r>
              <a:endParaRPr lang="de-DE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E445CC-5FB9-D336-D515-B052952A89C4}"/>
                </a:ext>
              </a:extLst>
            </p:cNvPr>
            <p:cNvSpPr txBox="1"/>
            <p:nvPr/>
          </p:nvSpPr>
          <p:spPr>
            <a:xfrm>
              <a:off x="10308771" y="433251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27634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2">
            <a:extLst>
              <a:ext uri="{FF2B5EF4-FFF2-40B4-BE49-F238E27FC236}">
                <a16:creationId xmlns:a16="http://schemas.microsoft.com/office/drawing/2014/main" id="{87BED947-4EE8-D3DB-46F0-89B02006FF26}"/>
              </a:ext>
            </a:extLst>
          </p:cNvPr>
          <p:cNvSpPr txBox="1"/>
          <p:nvPr/>
        </p:nvSpPr>
        <p:spPr>
          <a:xfrm>
            <a:off x="8638231" y="1097720"/>
            <a:ext cx="3553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</a:t>
            </a:r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6x6t High </a:t>
            </a:r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feed</a:t>
            </a:r>
            <a:endParaRPr lang="de-DE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62HRC</a:t>
            </a:r>
          </a:p>
          <a:p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flat face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milling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3E75C92D-9BE3-A14D-6E40-671915AF0445}"/>
              </a:ext>
            </a:extLst>
          </p:cNvPr>
          <p:cNvSpPr txBox="1"/>
          <p:nvPr/>
        </p:nvSpPr>
        <p:spPr>
          <a:xfrm>
            <a:off x="9252609" y="2657008"/>
            <a:ext cx="2772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</a:t>
            </a:r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n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3730</a:t>
            </a:r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0,15mm/t</a:t>
            </a:r>
          </a:p>
          <a:p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3350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0,13mm</a:t>
            </a:r>
          </a:p>
          <a:p>
            <a:r>
              <a:rPr lang="de-DE" altLang="zh-CN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en-US" altLang="zh-CN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,2mm (70%Dia.)</a:t>
            </a:r>
          </a:p>
        </p:txBody>
      </p:sp>
      <p:pic>
        <p:nvPicPr>
          <p:cNvPr id="6" name="Grafik 5" descr="Ein Bild, das Text, Screenshot, parallel enthält.&#10;&#10;KI-generierte Inhalte können fehlerhaft sein.">
            <a:extLst>
              <a:ext uri="{FF2B5EF4-FFF2-40B4-BE49-F238E27FC236}">
                <a16:creationId xmlns:a16="http://schemas.microsoft.com/office/drawing/2014/main" id="{E284FE48-1A15-7645-0EB7-1117114CD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74" t="32608" b="31920"/>
          <a:stretch>
            <a:fillRect/>
          </a:stretch>
        </p:blipFill>
        <p:spPr>
          <a:xfrm>
            <a:off x="8709351" y="4387583"/>
            <a:ext cx="2938407" cy="18835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9BC96AD-4E9A-2FC3-56F2-B55ED48F43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5" r="50884" b="34431"/>
          <a:stretch>
            <a:fillRect/>
          </a:stretch>
        </p:blipFill>
        <p:spPr>
          <a:xfrm>
            <a:off x="166776" y="1264304"/>
            <a:ext cx="8343505" cy="5006856"/>
          </a:xfrm>
          <a:prstGeom prst="rect">
            <a:avLst/>
          </a:prstGeom>
        </p:spPr>
      </p:pic>
      <p:sp>
        <p:nvSpPr>
          <p:cNvPr id="2" name="Textfeld 7">
            <a:extLst>
              <a:ext uri="{FF2B5EF4-FFF2-40B4-BE49-F238E27FC236}">
                <a16:creationId xmlns:a16="http://schemas.microsoft.com/office/drawing/2014/main" id="{62879A56-D522-4ECB-4643-EAA7B77D742A}"/>
              </a:ext>
            </a:extLst>
          </p:cNvPr>
          <p:cNvSpPr txBox="1"/>
          <p:nvPr/>
        </p:nvSpPr>
        <p:spPr>
          <a:xfrm>
            <a:off x="89626" y="811326"/>
            <a:ext cx="262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highlight>
                  <a:srgbClr val="0081E2"/>
                </a:highlight>
              </a:rPr>
              <a:t>SGSO (120min)</a:t>
            </a:r>
          </a:p>
        </p:txBody>
      </p:sp>
      <p:sp>
        <p:nvSpPr>
          <p:cNvPr id="9" name="Textfeld 7">
            <a:extLst>
              <a:ext uri="{FF2B5EF4-FFF2-40B4-BE49-F238E27FC236}">
                <a16:creationId xmlns:a16="http://schemas.microsoft.com/office/drawing/2014/main" id="{5A01A06F-7B0D-35E0-F2CC-AF3B36BEDEEC}"/>
              </a:ext>
            </a:extLst>
          </p:cNvPr>
          <p:cNvSpPr txBox="1"/>
          <p:nvPr/>
        </p:nvSpPr>
        <p:spPr>
          <a:xfrm>
            <a:off x="89626" y="3667908"/>
            <a:ext cx="3334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highlight>
                  <a:srgbClr val="FFFF00"/>
                </a:highlight>
              </a:rPr>
              <a:t>Competitor</a:t>
            </a:r>
            <a:r>
              <a:rPr lang="de-DE" sz="2800" b="1" dirty="0">
                <a:highlight>
                  <a:srgbClr val="FFFF00"/>
                </a:highlight>
              </a:rPr>
              <a:t> (120min)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456B90C5-997A-9EF6-202C-35C8699C9945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HSXHR Test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158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ematic diagram of a scallop height&#10;&#10;AI-generated content may be incorrect.">
            <a:extLst>
              <a:ext uri="{FF2B5EF4-FFF2-40B4-BE49-F238E27FC236}">
                <a16:creationId xmlns:a16="http://schemas.microsoft.com/office/drawing/2014/main" id="{978F814C-47D2-9546-471B-7DA60A6D5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54" y="1230943"/>
            <a:ext cx="5170305" cy="2472527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F8412D41-E2B9-AB1F-6213-83C43E18BDB2}"/>
              </a:ext>
            </a:extLst>
          </p:cNvPr>
          <p:cNvSpPr txBox="1"/>
          <p:nvPr/>
        </p:nvSpPr>
        <p:spPr>
          <a:xfrm>
            <a:off x="224354" y="133107"/>
            <a:ext cx="8037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HSXHR Application – Flat face finishing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84BEEC-7CED-8327-5271-F8EA0DEFCC97}"/>
              </a:ext>
            </a:extLst>
          </p:cNvPr>
          <p:cNvGrpSpPr/>
          <p:nvPr/>
        </p:nvGrpSpPr>
        <p:grpSpPr>
          <a:xfrm>
            <a:off x="5489481" y="1744041"/>
            <a:ext cx="6114691" cy="1959429"/>
            <a:chOff x="2987218" y="3870607"/>
            <a:chExt cx="8406928" cy="247252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2D3B863-C1D8-AB70-85F0-969566228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8893" b="15122"/>
            <a:stretch>
              <a:fillRect/>
            </a:stretch>
          </p:blipFill>
          <p:spPr>
            <a:xfrm>
              <a:off x="2987218" y="3870607"/>
              <a:ext cx="8406928" cy="2472527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23211F4-6A6B-94A2-EAD4-385110C2ABA3}"/>
                </a:ext>
              </a:extLst>
            </p:cNvPr>
            <p:cNvCxnSpPr>
              <a:cxnSpLocks/>
            </p:cNvCxnSpPr>
            <p:nvPr/>
          </p:nvCxnSpPr>
          <p:spPr>
            <a:xfrm>
              <a:off x="9702800" y="4155440"/>
              <a:ext cx="0" cy="1452880"/>
            </a:xfrm>
            <a:prstGeom prst="line">
              <a:avLst/>
            </a:prstGeom>
            <a:ln w="15875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C74B6BA-8612-9422-2478-96ED4D5A6F3D}"/>
                </a:ext>
              </a:extLst>
            </p:cNvPr>
            <p:cNvCxnSpPr>
              <a:cxnSpLocks/>
            </p:cNvCxnSpPr>
            <p:nvPr/>
          </p:nvCxnSpPr>
          <p:spPr>
            <a:xfrm>
              <a:off x="6350000" y="4155440"/>
              <a:ext cx="0" cy="1452880"/>
            </a:xfrm>
            <a:prstGeom prst="line">
              <a:avLst/>
            </a:prstGeom>
            <a:ln w="15875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985CDEA-4AE2-6F3F-6480-B891AAF0D25C}"/>
              </a:ext>
            </a:extLst>
          </p:cNvPr>
          <p:cNvSpPr txBox="1"/>
          <p:nvPr/>
        </p:nvSpPr>
        <p:spPr>
          <a:xfrm>
            <a:off x="224354" y="4584395"/>
            <a:ext cx="114785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ighlight>
                  <a:srgbClr val="00FFFF"/>
                </a:highlight>
              </a:rPr>
              <a:t>In some case you can use HSXHR with small ae for mirror finishing of flat face.</a:t>
            </a:r>
          </a:p>
          <a:p>
            <a:r>
              <a:rPr lang="en-US" sz="2800" dirty="0">
                <a:highlight>
                  <a:srgbClr val="00FFFF"/>
                </a:highlight>
              </a:rPr>
              <a:t>Because big Radius leave less material on the surface than ball nose.</a:t>
            </a:r>
            <a:endParaRPr lang="de-DE" sz="2800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887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F7C330-92AF-E8D9-5D39-8A756E1AB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33" y="976992"/>
            <a:ext cx="4428309" cy="5361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A1A2FF-C693-48E4-CD7A-6B3FBA9AD6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742"/>
          <a:stretch>
            <a:fillRect/>
          </a:stretch>
        </p:blipFill>
        <p:spPr>
          <a:xfrm>
            <a:off x="5823857" y="2523221"/>
            <a:ext cx="4936040" cy="254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402</cp:revision>
  <dcterms:created xsi:type="dcterms:W3CDTF">2019-03-29T12:25:00Z</dcterms:created>
  <dcterms:modified xsi:type="dcterms:W3CDTF">2026-07-31T16:16:57Z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