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894" r:id="rId3"/>
    <p:sldId id="913" r:id="rId4"/>
    <p:sldId id="856" r:id="rId5"/>
    <p:sldId id="900" r:id="rId6"/>
    <p:sldId id="867" r:id="rId7"/>
    <p:sldId id="912" r:id="rId8"/>
    <p:sldId id="428" r:id="rId9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0"/>
    <a:srgbClr val="005A9E"/>
    <a:srgbClr val="95B3D7"/>
    <a:srgbClr val="376092"/>
    <a:srgbClr val="B9CDE5"/>
    <a:srgbClr val="DCE6F2"/>
    <a:srgbClr val="0081E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359" autoAdjust="0"/>
  </p:normalViewPr>
  <p:slideViewPr>
    <p:cSldViewPr snapToGrid="0" showGuides="1">
      <p:cViewPr varScale="1">
        <p:scale>
          <a:sx n="70" d="100"/>
          <a:sy n="70" d="100"/>
        </p:scale>
        <p:origin x="1166" y="58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300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89276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6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../media/media2.mp4"/><Relationship Id="rId7" Type="http://schemas.openxmlformats.org/officeDocument/2006/relationships/image" Target="../media/image25.png"/><Relationship Id="rId2" Type="http://schemas.microsoft.com/office/2007/relationships/media" Target="../media/media2.mp4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1.xml"/><Relationship Id="rId5" Type="http://schemas.openxmlformats.org/officeDocument/2006/relationships/video" Target="../media/media3.mp4"/><Relationship Id="rId4" Type="http://schemas.microsoft.com/office/2007/relationships/media" Target="../media/media3.mp4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096000" y="3652764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HGHFE Series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  <p:pic>
        <p:nvPicPr>
          <p:cNvPr id="8" name="Picture 7" descr="A close-up of a drill bit&#10;&#10;AI-generated content may be incorrect.">
            <a:extLst>
              <a:ext uri="{FF2B5EF4-FFF2-40B4-BE49-F238E27FC236}">
                <a16:creationId xmlns:a16="http://schemas.microsoft.com/office/drawing/2014/main" id="{BB3D1D5D-3202-D66D-7362-492A2DFA3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9970" y="4542446"/>
            <a:ext cx="3953427" cy="9907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CAB1B0D-EED0-CCFE-AEBD-D6556A2DA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4" y="668508"/>
            <a:ext cx="3934113" cy="5719935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FB52D681-41F0-0663-415A-468FCF9CCD65}"/>
              </a:ext>
            </a:extLst>
          </p:cNvPr>
          <p:cNvGrpSpPr/>
          <p:nvPr/>
        </p:nvGrpSpPr>
        <p:grpSpPr>
          <a:xfrm>
            <a:off x="8662415" y="1510444"/>
            <a:ext cx="3068170" cy="3068170"/>
            <a:chOff x="8139408" y="1449195"/>
            <a:chExt cx="2387916" cy="2387916"/>
          </a:xfrm>
        </p:grpSpPr>
        <p:pic>
          <p:nvPicPr>
            <p:cNvPr id="13" name="Picture 4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52" t="23619" r="27161" b="11470"/>
            <a:stretch>
              <a:fillRect/>
            </a:stretch>
          </p:blipFill>
          <p:spPr bwMode="auto">
            <a:xfrm>
              <a:off x="8233923" y="2032758"/>
              <a:ext cx="1315932" cy="1077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48"/>
            <p:cNvSpPr>
              <a:spLocks noChangeArrowheads="1"/>
            </p:cNvSpPr>
            <p:nvPr/>
          </p:nvSpPr>
          <p:spPr bwMode="auto">
            <a:xfrm>
              <a:off x="9665027" y="2849228"/>
              <a:ext cx="689895" cy="182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ja-JP" sz="900" dirty="0">
                  <a:latin typeface="+mj-lt"/>
                  <a:ea typeface="+mj-ea"/>
                  <a:cs typeface="メイリオ" pitchFamily="50" charset="-128"/>
                </a:rPr>
                <a:t>Peripheral flank </a:t>
              </a:r>
            </a:p>
            <a:p>
              <a:pPr algn="ctr" eaLnBrk="1" hangingPunct="1"/>
              <a:r>
                <a:rPr lang="en-US" altLang="ja-JP" sz="900" dirty="0">
                  <a:latin typeface="+mj-lt"/>
                  <a:ea typeface="+mj-ea"/>
                  <a:cs typeface="メイリオ" pitchFamily="50" charset="-128"/>
                </a:rPr>
                <a:t>double-dip</a:t>
              </a:r>
              <a:endParaRPr lang="ja-JP" altLang="en-US" sz="900" dirty="0">
                <a:latin typeface="+mj-lt"/>
                <a:ea typeface="+mj-ea"/>
                <a:cs typeface="メイリオ" pitchFamily="50" charset="-128"/>
              </a:endParaRPr>
            </a:p>
          </p:txBody>
        </p:sp>
        <p:sp>
          <p:nvSpPr>
            <p:cNvPr id="15" name="Line 49"/>
            <p:cNvSpPr>
              <a:spLocks noChangeShapeType="1"/>
            </p:cNvSpPr>
            <p:nvPr/>
          </p:nvSpPr>
          <p:spPr bwMode="auto">
            <a:xfrm flipH="1" flipV="1">
              <a:off x="9452927" y="2665636"/>
              <a:ext cx="321571" cy="1493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 sz="1600" dirty="0">
                <a:latin typeface="+mj-lt"/>
                <a:ea typeface="+mj-ea"/>
              </a:endParaRPr>
            </a:p>
          </p:txBody>
        </p:sp>
        <p:sp>
          <p:nvSpPr>
            <p:cNvPr id="20" name="Line 55"/>
            <p:cNvSpPr>
              <a:spLocks noChangeShapeType="1"/>
            </p:cNvSpPr>
            <p:nvPr/>
          </p:nvSpPr>
          <p:spPr bwMode="auto">
            <a:xfrm>
              <a:off x="8825538" y="2032758"/>
              <a:ext cx="95199" cy="2140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 sz="1600" dirty="0">
                <a:latin typeface="+mj-lt"/>
                <a:ea typeface="+mj-ea"/>
              </a:endParaRPr>
            </a:p>
          </p:txBody>
        </p:sp>
        <p:sp>
          <p:nvSpPr>
            <p:cNvPr id="21" name="Rectangle 56"/>
            <p:cNvSpPr>
              <a:spLocks noChangeArrowheads="1"/>
            </p:cNvSpPr>
            <p:nvPr/>
          </p:nvSpPr>
          <p:spPr bwMode="auto">
            <a:xfrm>
              <a:off x="8515005" y="1791581"/>
              <a:ext cx="689895" cy="182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ja-JP" sz="900" dirty="0">
                  <a:latin typeface="+mj-lt"/>
                  <a:ea typeface="+mj-ea"/>
                  <a:cs typeface="メイリオ" pitchFamily="50" charset="-128"/>
                </a:rPr>
                <a:t>Rake face</a:t>
              </a:r>
              <a:endParaRPr lang="ja-JP" altLang="en-US" sz="900" dirty="0">
                <a:latin typeface="+mj-lt"/>
                <a:ea typeface="+mj-ea"/>
                <a:cs typeface="メイリオ" pitchFamily="50" charset="-128"/>
              </a:endParaRPr>
            </a:p>
          </p:txBody>
        </p:sp>
        <p:sp>
          <p:nvSpPr>
            <p:cNvPr id="22" name="Line 57"/>
            <p:cNvSpPr>
              <a:spLocks noChangeShapeType="1"/>
            </p:cNvSpPr>
            <p:nvPr/>
          </p:nvSpPr>
          <p:spPr bwMode="auto">
            <a:xfrm>
              <a:off x="9507663" y="2269944"/>
              <a:ext cx="3649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 sz="1600" dirty="0">
                <a:latin typeface="+mj-lt"/>
                <a:ea typeface="+mj-ea"/>
              </a:endParaRPr>
            </a:p>
          </p:txBody>
        </p:sp>
        <p:sp>
          <p:nvSpPr>
            <p:cNvPr id="23" name="Line 58"/>
            <p:cNvSpPr>
              <a:spLocks noChangeShapeType="1"/>
            </p:cNvSpPr>
            <p:nvPr/>
          </p:nvSpPr>
          <p:spPr bwMode="auto">
            <a:xfrm>
              <a:off x="9503102" y="2452396"/>
              <a:ext cx="3831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 sz="1600" dirty="0">
                <a:latin typeface="+mj-lt"/>
                <a:ea typeface="+mj-ea"/>
              </a:endParaRPr>
            </a:p>
          </p:txBody>
        </p:sp>
        <p:sp>
          <p:nvSpPr>
            <p:cNvPr id="24" name="Line 59"/>
            <p:cNvSpPr>
              <a:spLocks noChangeShapeType="1"/>
            </p:cNvSpPr>
            <p:nvPr/>
          </p:nvSpPr>
          <p:spPr bwMode="auto">
            <a:xfrm>
              <a:off x="9845198" y="2271085"/>
              <a:ext cx="0" cy="176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 sz="1600" dirty="0">
                <a:latin typeface="+mj-lt"/>
                <a:ea typeface="+mj-ea"/>
              </a:endParaRPr>
            </a:p>
          </p:txBody>
        </p:sp>
        <p:sp>
          <p:nvSpPr>
            <p:cNvPr id="25" name="Rectangle 60"/>
            <p:cNvSpPr>
              <a:spLocks noChangeArrowheads="1"/>
            </p:cNvSpPr>
            <p:nvPr/>
          </p:nvSpPr>
          <p:spPr bwMode="auto">
            <a:xfrm rot="16200000">
              <a:off x="9383938" y="1671585"/>
              <a:ext cx="413937" cy="590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ja-JP" sz="1050" b="1" dirty="0">
                  <a:solidFill>
                    <a:srgbClr val="FF0000"/>
                  </a:solidFill>
                  <a:latin typeface="+mj-lt"/>
                  <a:ea typeface="+mj-ea"/>
                  <a:cs typeface="メイリオ" pitchFamily="50" charset="-128"/>
                </a:rPr>
                <a:t>double land</a:t>
              </a:r>
              <a:endParaRPr lang="ja-JP" altLang="en-US" sz="1050" b="1" dirty="0">
                <a:solidFill>
                  <a:srgbClr val="FF0000"/>
                </a:solidFill>
                <a:latin typeface="+mj-lt"/>
                <a:ea typeface="+mj-ea"/>
                <a:cs typeface="メイリオ" pitchFamily="50" charset="-128"/>
              </a:endParaRPr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762FCEF2-06B4-684B-9327-E92EF5927826}"/>
                </a:ext>
              </a:extLst>
            </p:cNvPr>
            <p:cNvSpPr/>
            <p:nvPr/>
          </p:nvSpPr>
          <p:spPr>
            <a:xfrm>
              <a:off x="8139408" y="1449195"/>
              <a:ext cx="2387916" cy="238791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7" name="Textfeld 66">
            <a:extLst>
              <a:ext uri="{FF2B5EF4-FFF2-40B4-BE49-F238E27FC236}">
                <a16:creationId xmlns:a16="http://schemas.microsoft.com/office/drawing/2014/main" id="{A7962C6B-2012-ACD6-9327-E181EC3DB37B}"/>
              </a:ext>
            </a:extLst>
          </p:cNvPr>
          <p:cNvSpPr txBox="1"/>
          <p:nvPr/>
        </p:nvSpPr>
        <p:spPr>
          <a:xfrm>
            <a:off x="5440345" y="5153453"/>
            <a:ext cx="1969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 err="1"/>
              <a:t>Unequal</a:t>
            </a:r>
            <a:r>
              <a:rPr lang="de-DE" altLang="zh-CN" sz="2400" b="1" dirty="0"/>
              <a:t> pitch</a:t>
            </a:r>
            <a:endParaRPr lang="de-DE" sz="2400" b="1" dirty="0"/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E0257AAD-B1A7-650A-3150-D259942E4B86}"/>
              </a:ext>
            </a:extLst>
          </p:cNvPr>
          <p:cNvSpPr txBox="1"/>
          <p:nvPr/>
        </p:nvSpPr>
        <p:spPr>
          <a:xfrm>
            <a:off x="9552472" y="5132929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/>
              <a:t>Double </a:t>
            </a:r>
            <a:r>
              <a:rPr lang="de-DE" altLang="zh-CN" sz="2400" b="1" dirty="0" err="1"/>
              <a:t>land</a:t>
            </a:r>
            <a:endParaRPr lang="de-DE" sz="2400" b="1" dirty="0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98E49E63-5972-DF84-8078-648201155EB8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HGHFE Feature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821F60-F8F6-DF29-0C69-AF5BB31E0F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49" t="4026" r="8586" b="7060"/>
          <a:stretch>
            <a:fillRect/>
          </a:stretch>
        </p:blipFill>
        <p:spPr>
          <a:xfrm>
            <a:off x="4271521" y="1221274"/>
            <a:ext cx="3963733" cy="337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1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4A350DF-CDEF-6786-F4D5-E506EF6FEBBA}"/>
              </a:ext>
            </a:extLst>
          </p:cNvPr>
          <p:cNvGrpSpPr/>
          <p:nvPr/>
        </p:nvGrpSpPr>
        <p:grpSpPr>
          <a:xfrm>
            <a:off x="298639" y="1714039"/>
            <a:ext cx="11210684" cy="4105994"/>
            <a:chOff x="1225396" y="1948817"/>
            <a:chExt cx="9735909" cy="3565847"/>
          </a:xfrm>
        </p:grpSpPr>
        <p:pic>
          <p:nvPicPr>
            <p:cNvPr id="3" name="Picture 2" descr="A close-up of a drill bit&#10;&#10;AI-generated content may be incorrect.">
              <a:extLst>
                <a:ext uri="{FF2B5EF4-FFF2-40B4-BE49-F238E27FC236}">
                  <a16:creationId xmlns:a16="http://schemas.microsoft.com/office/drawing/2014/main" id="{6C2E6DA9-3C58-DD95-D331-39AB32ED2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312"/>
            <a:stretch>
              <a:fillRect/>
            </a:stretch>
          </p:blipFill>
          <p:spPr>
            <a:xfrm>
              <a:off x="6493456" y="1948817"/>
              <a:ext cx="4467849" cy="1057423"/>
            </a:xfrm>
            <a:prstGeom prst="rect">
              <a:avLst/>
            </a:prstGeom>
          </p:spPr>
        </p:pic>
        <p:pic>
          <p:nvPicPr>
            <p:cNvPr id="5" name="Picture 4" descr="A close-up of a computer&#10;&#10;AI-generated content may be incorrect.">
              <a:extLst>
                <a:ext uri="{FF2B5EF4-FFF2-40B4-BE49-F238E27FC236}">
                  <a16:creationId xmlns:a16="http://schemas.microsoft.com/office/drawing/2014/main" id="{6264DE73-F087-10CC-64CD-DAA5ADE33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25397" y="1948817"/>
              <a:ext cx="5268060" cy="1057423"/>
            </a:xfrm>
            <a:prstGeom prst="rect">
              <a:avLst/>
            </a:prstGeom>
          </p:spPr>
        </p:pic>
        <p:pic>
          <p:nvPicPr>
            <p:cNvPr id="7" name="Picture 6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385F421B-A5B8-2982-7805-918A4CEB4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9331"/>
            <a:stretch>
              <a:fillRect/>
            </a:stretch>
          </p:blipFill>
          <p:spPr>
            <a:xfrm>
              <a:off x="1225396" y="3447451"/>
              <a:ext cx="5268060" cy="2067213"/>
            </a:xfrm>
            <a:prstGeom prst="rect">
              <a:avLst/>
            </a:prstGeom>
          </p:spPr>
        </p:pic>
        <p:pic>
          <p:nvPicPr>
            <p:cNvPr id="9" name="Picture 8" descr="Several drills for a machine&#10;&#10;AI-generated content may be incorrect.">
              <a:extLst>
                <a:ext uri="{FF2B5EF4-FFF2-40B4-BE49-F238E27FC236}">
                  <a16:creationId xmlns:a16="http://schemas.microsoft.com/office/drawing/2014/main" id="{20E994B7-D51F-DA03-24C0-FE4584671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93456" y="3447451"/>
              <a:ext cx="4467849" cy="2067213"/>
            </a:xfrm>
            <a:prstGeom prst="rect">
              <a:avLst/>
            </a:prstGeom>
          </p:spPr>
        </p:pic>
      </p:grpSp>
      <p:sp>
        <p:nvSpPr>
          <p:cNvPr id="11" name="TextBox 8">
            <a:extLst>
              <a:ext uri="{FF2B5EF4-FFF2-40B4-BE49-F238E27FC236}">
                <a16:creationId xmlns:a16="http://schemas.microsoft.com/office/drawing/2014/main" id="{89DC78C0-2CB0-140C-04B4-0BE235036342}"/>
              </a:ext>
            </a:extLst>
          </p:cNvPr>
          <p:cNvSpPr txBox="1"/>
          <p:nvPr/>
        </p:nvSpPr>
        <p:spPr>
          <a:xfrm>
            <a:off x="68763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HGHFE line up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384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GHFE4100 1075 高效摆线 切削视频">
            <a:hlinkClick r:id="" action="ppaction://media"/>
            <a:extLst>
              <a:ext uri="{FF2B5EF4-FFF2-40B4-BE49-F238E27FC236}">
                <a16:creationId xmlns:a16="http://schemas.microsoft.com/office/drawing/2014/main" id="{1E5AB29C-6A62-364C-2A6B-D21786F958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85042" y="2603350"/>
            <a:ext cx="6867600" cy="3862841"/>
          </a:xfrm>
          <a:prstGeom prst="rect">
            <a:avLst/>
          </a:prstGeom>
        </p:spPr>
      </p:pic>
      <p:sp>
        <p:nvSpPr>
          <p:cNvPr id="5" name="文本框 12">
            <a:extLst>
              <a:ext uri="{FF2B5EF4-FFF2-40B4-BE49-F238E27FC236}">
                <a16:creationId xmlns:a16="http://schemas.microsoft.com/office/drawing/2014/main" id="{07B46C6B-BC82-900D-F0F1-2EA4EAE09B7D}"/>
              </a:ext>
            </a:extLst>
          </p:cNvPr>
          <p:cNvSpPr txBox="1"/>
          <p:nvPr/>
        </p:nvSpPr>
        <p:spPr>
          <a:xfrm>
            <a:off x="203136" y="676275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D10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x4t Square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endmill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C50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Slotting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and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Side roughing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12">
            <a:extLst>
              <a:ext uri="{FF2B5EF4-FFF2-40B4-BE49-F238E27FC236}">
                <a16:creationId xmlns:a16="http://schemas.microsoft.com/office/drawing/2014/main" id="{A6D9F7D9-B687-B533-4777-43F97E8D0329}"/>
              </a:ext>
            </a:extLst>
          </p:cNvPr>
          <p:cNvSpPr txBox="1"/>
          <p:nvPr/>
        </p:nvSpPr>
        <p:spPr>
          <a:xfrm>
            <a:off x="9007861" y="939362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160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0,15mm/t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2,5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4735072-6DAB-4C21-A670-5B997C76EF4F}"/>
              </a:ext>
            </a:extLst>
          </p:cNvPr>
          <p:cNvSpPr txBox="1"/>
          <p:nvPr/>
        </p:nvSpPr>
        <p:spPr>
          <a:xfrm>
            <a:off x="5201368" y="939362"/>
            <a:ext cx="30174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0,06-0,03mm/t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1200-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10-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10mm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E5883361-9DEF-DB42-A7BC-67B2AA256278}"/>
              </a:ext>
            </a:extLst>
          </p:cNvPr>
          <p:cNvSpPr txBox="1"/>
          <p:nvPr/>
        </p:nvSpPr>
        <p:spPr>
          <a:xfrm>
            <a:off x="203136" y="115227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HGHFE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2E5F616F-F42D-4E69-31B6-10D94B1892F2}"/>
              </a:ext>
            </a:extLst>
          </p:cNvPr>
          <p:cNvGrpSpPr/>
          <p:nvPr/>
        </p:nvGrpSpPr>
        <p:grpSpPr>
          <a:xfrm>
            <a:off x="539358" y="2603350"/>
            <a:ext cx="3720645" cy="3786692"/>
            <a:chOff x="539358" y="2603350"/>
            <a:chExt cx="3720645" cy="3786692"/>
          </a:xfrm>
        </p:grpSpPr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9DF3D7E0-863E-25DD-ABE4-5B0554C6608F}"/>
                </a:ext>
              </a:extLst>
            </p:cNvPr>
            <p:cNvGrpSpPr/>
            <p:nvPr/>
          </p:nvGrpSpPr>
          <p:grpSpPr>
            <a:xfrm>
              <a:off x="539358" y="2603350"/>
              <a:ext cx="3720645" cy="3786692"/>
              <a:chOff x="539358" y="2603350"/>
              <a:chExt cx="3720645" cy="3786692"/>
            </a:xfrm>
          </p:grpSpPr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0EC90745-0E5E-3B22-36D3-2531BF2447D9}"/>
                  </a:ext>
                </a:extLst>
              </p:cNvPr>
              <p:cNvGrpSpPr/>
              <p:nvPr/>
            </p:nvGrpSpPr>
            <p:grpSpPr>
              <a:xfrm>
                <a:off x="539358" y="2603350"/>
                <a:ext cx="3720645" cy="3786692"/>
                <a:chOff x="539358" y="2603350"/>
                <a:chExt cx="3720645" cy="3786692"/>
              </a:xfrm>
            </p:grpSpPr>
            <p:pic>
              <p:nvPicPr>
                <p:cNvPr id="2" name="图片 1">
                  <a:extLst>
                    <a:ext uri="{FF2B5EF4-FFF2-40B4-BE49-F238E27FC236}">
                      <a16:creationId xmlns:a16="http://schemas.microsoft.com/office/drawing/2014/main" id="{E1EDBA0F-9FA9-26F6-E671-E71FBA44B7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539358" y="2603350"/>
                  <a:ext cx="3720645" cy="3786692"/>
                </a:xfrm>
                <a:prstGeom prst="rect">
                  <a:avLst/>
                </a:prstGeom>
              </p:spPr>
            </p:pic>
            <p:pic>
              <p:nvPicPr>
                <p:cNvPr id="3" name="图片 1">
                  <a:extLst>
                    <a:ext uri="{FF2B5EF4-FFF2-40B4-BE49-F238E27FC236}">
                      <a16:creationId xmlns:a16="http://schemas.microsoft.com/office/drawing/2014/main" id="{5F2C816B-4739-2AF2-AC71-1E0ADD2124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539358" y="2603350"/>
                  <a:ext cx="2555534" cy="400110"/>
                </a:xfrm>
                <a:prstGeom prst="rect">
                  <a:avLst/>
                </a:prstGeom>
              </p:spPr>
            </p:pic>
            <p:pic>
              <p:nvPicPr>
                <p:cNvPr id="7" name="图片 1">
                  <a:extLst>
                    <a:ext uri="{FF2B5EF4-FFF2-40B4-BE49-F238E27FC236}">
                      <a16:creationId xmlns:a16="http://schemas.microsoft.com/office/drawing/2014/main" id="{DA7053EA-C6D9-550A-E21F-4DFBAB3C71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539358" y="2894752"/>
                  <a:ext cx="2555534" cy="400110"/>
                </a:xfrm>
                <a:prstGeom prst="rect">
                  <a:avLst/>
                </a:prstGeom>
              </p:spPr>
            </p:pic>
          </p:grpSp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1FEBB0EA-60E5-04DB-B6B4-ACA97C8CDB10}"/>
                  </a:ext>
                </a:extLst>
              </p:cNvPr>
              <p:cNvSpPr txBox="1"/>
              <p:nvPr/>
            </p:nvSpPr>
            <p:spPr>
              <a:xfrm>
                <a:off x="1168121" y="2894752"/>
                <a:ext cx="192677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HGHFE</a:t>
                </a:r>
                <a:endParaRPr lang="de-DE" sz="28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41DDED14-DA3E-DA0C-AA4E-3BD136452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358" y="4854980"/>
              <a:ext cx="2354567" cy="1286367"/>
            </a:xfrm>
            <a:prstGeom prst="rect">
              <a:avLst/>
            </a:prstGeom>
          </p:spPr>
        </p:pic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A56D1741-A96E-D372-F3EB-142E6F29A8AB}"/>
              </a:ext>
            </a:extLst>
          </p:cNvPr>
          <p:cNvSpPr txBox="1"/>
          <p:nvPr/>
        </p:nvSpPr>
        <p:spPr>
          <a:xfrm>
            <a:off x="5201368" y="617486"/>
            <a:ext cx="1541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Slotting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A92843F-09BF-3228-94E5-8B13D178D963}"/>
              </a:ext>
            </a:extLst>
          </p:cNvPr>
          <p:cNvSpPr txBox="1"/>
          <p:nvPr/>
        </p:nvSpPr>
        <p:spPr>
          <a:xfrm>
            <a:off x="9007861" y="621283"/>
            <a:ext cx="1541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Side milling</a:t>
            </a:r>
          </a:p>
        </p:txBody>
      </p:sp>
    </p:spTree>
    <p:extLst>
      <p:ext uri="{BB962C8B-B14F-4D97-AF65-F5344CB8AC3E}">
        <p14:creationId xmlns:p14="http://schemas.microsoft.com/office/powerpoint/2010/main" val="318375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53893B0-1B16-E2E4-6AAB-8D77E29EE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972" y="747045"/>
            <a:ext cx="8401952" cy="59379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79561F-E832-FF0C-85EE-4630D0092ED0}"/>
              </a:ext>
            </a:extLst>
          </p:cNvPr>
          <p:cNvSpPr txBox="1"/>
          <p:nvPr/>
        </p:nvSpPr>
        <p:spPr>
          <a:xfrm>
            <a:off x="7488194" y="3120764"/>
            <a:ext cx="89319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altLang="zh-CN" sz="2000" b="1" dirty="0"/>
              <a:t>HGXEF</a:t>
            </a:r>
            <a:endParaRPr lang="de-DE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DA91D0-BA11-BA7D-A966-ECD02FDDC84D}"/>
              </a:ext>
            </a:extLst>
          </p:cNvPr>
          <p:cNvSpPr txBox="1"/>
          <p:nvPr/>
        </p:nvSpPr>
        <p:spPr>
          <a:xfrm>
            <a:off x="2018883" y="3120764"/>
            <a:ext cx="105028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000" b="1" dirty="0"/>
              <a:t>               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E6030200-C358-EB3A-6A7C-1B9981F8CD5C}"/>
              </a:ext>
            </a:extLst>
          </p:cNvPr>
          <p:cNvSpPr txBox="1"/>
          <p:nvPr/>
        </p:nvSpPr>
        <p:spPr>
          <a:xfrm>
            <a:off x="203136" y="115227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Corner Geometry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119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6B8FB-42BE-06EF-BCAD-76EB0BB7D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2">
            <a:extLst>
              <a:ext uri="{FF2B5EF4-FFF2-40B4-BE49-F238E27FC236}">
                <a16:creationId xmlns:a16="http://schemas.microsoft.com/office/drawing/2014/main" id="{618898C4-A5BA-B1C6-D772-0DB0B0A4D443}"/>
              </a:ext>
            </a:extLst>
          </p:cNvPr>
          <p:cNvSpPr txBox="1"/>
          <p:nvPr/>
        </p:nvSpPr>
        <p:spPr>
          <a:xfrm>
            <a:off x="57201" y="750286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DMC 635V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D8x5t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square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endmill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1,2379   40HRC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Roughing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62251E41-1DC7-5A98-05FE-BCBFBD198DEC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HGHFE5 -Germany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2DCDDFF-CA32-5A84-C4D0-9F4773547C2F}"/>
              </a:ext>
            </a:extLst>
          </p:cNvPr>
          <p:cNvSpPr txBox="1"/>
          <p:nvPr/>
        </p:nvSpPr>
        <p:spPr>
          <a:xfrm>
            <a:off x="7522262" y="3885922"/>
            <a:ext cx="40306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en-US" dirty="0"/>
              <a:t>SGSO achieved almost double tool life of current German end mill in production.</a:t>
            </a:r>
            <a:endParaRPr lang="de-DE" dirty="0"/>
          </a:p>
        </p:txBody>
      </p:sp>
      <p:pic>
        <p:nvPicPr>
          <p:cNvPr id="8" name="Grafik 7" descr="Ein Bild, das Schrift, Logo, Grafiken, Grafikdesign enthält.&#10;&#10;KI-generierte Inhalte können fehlerhaft sein.">
            <a:extLst>
              <a:ext uri="{FF2B5EF4-FFF2-40B4-BE49-F238E27FC236}">
                <a16:creationId xmlns:a16="http://schemas.microsoft.com/office/drawing/2014/main" id="{E44D3EE6-737A-FB12-C587-2C794DAC6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75" y="10886"/>
            <a:ext cx="1679171" cy="65670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A03E879-1A28-C6C0-AB60-093DED66D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034" y="667591"/>
            <a:ext cx="2178769" cy="224446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1C944F0-E131-C111-63A3-BBF5B816D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03" y="3843171"/>
            <a:ext cx="5812181" cy="265746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F2ECDC2F-E084-479A-B421-5091E393D1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764" y="667591"/>
            <a:ext cx="4041998" cy="2304488"/>
          </a:xfrm>
          <a:prstGeom prst="rect">
            <a:avLst/>
          </a:prstGeom>
        </p:spPr>
      </p:pic>
      <p:pic>
        <p:nvPicPr>
          <p:cNvPr id="2" name="Grafik 10">
            <a:extLst>
              <a:ext uri="{FF2B5EF4-FFF2-40B4-BE49-F238E27FC236}">
                <a16:creationId xmlns:a16="http://schemas.microsoft.com/office/drawing/2014/main" id="{5B414202-BBF0-58C1-B251-C3766F350A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40" y="3164675"/>
            <a:ext cx="1508391" cy="678496"/>
          </a:xfrm>
          <a:prstGeom prst="rect">
            <a:avLst/>
          </a:prstGeom>
        </p:spPr>
      </p:pic>
      <p:sp>
        <p:nvSpPr>
          <p:cNvPr id="5" name="Textfeld 6">
            <a:extLst>
              <a:ext uri="{FF2B5EF4-FFF2-40B4-BE49-F238E27FC236}">
                <a16:creationId xmlns:a16="http://schemas.microsoft.com/office/drawing/2014/main" id="{210462BE-8A03-6452-C2FF-57BA2E02419F}"/>
              </a:ext>
            </a:extLst>
          </p:cNvPr>
          <p:cNvSpPr txBox="1"/>
          <p:nvPr/>
        </p:nvSpPr>
        <p:spPr>
          <a:xfrm>
            <a:off x="3393082" y="3793233"/>
            <a:ext cx="1321861" cy="282573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r>
              <a:rPr kumimoji="1" lang="de-DE" altLang="zh-CN" sz="1600" dirty="0" err="1">
                <a:highlight>
                  <a:srgbClr val="DCE6F2"/>
                </a:highlight>
              </a:rPr>
              <a:t>Competitor</a:t>
            </a:r>
            <a:endParaRPr kumimoji="1" lang="de-DE" sz="1600" dirty="0">
              <a:highlight>
                <a:srgbClr val="DCE6F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7954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住友断刀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32583" y="3126507"/>
            <a:ext cx="4612450" cy="2987674"/>
          </a:xfrm>
          <a:prstGeom prst="rect">
            <a:avLst/>
          </a:prstGeom>
        </p:spPr>
      </p:pic>
      <p:pic>
        <p:nvPicPr>
          <p:cNvPr id="14" name="SGSO正常切削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0078" y="3126507"/>
            <a:ext cx="4410651" cy="2987675"/>
          </a:xfrm>
          <a:prstGeom prst="rect">
            <a:avLst/>
          </a:prstGeom>
        </p:spPr>
      </p:pic>
      <p:sp>
        <p:nvSpPr>
          <p:cNvPr id="4" name="文本框 12">
            <a:extLst>
              <a:ext uri="{FF2B5EF4-FFF2-40B4-BE49-F238E27FC236}">
                <a16:creationId xmlns:a16="http://schemas.microsoft.com/office/drawing/2014/main" id="{0ED63276-B15B-1B66-1AE2-4FB47AB06C61}"/>
              </a:ext>
            </a:extLst>
          </p:cNvPr>
          <p:cNvSpPr txBox="1"/>
          <p:nvPr/>
        </p:nvSpPr>
        <p:spPr>
          <a:xfrm>
            <a:off x="193108" y="713104"/>
            <a:ext cx="4157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D12x5t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Square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Endmill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1.2738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  HRC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38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Trochodial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Milling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12">
            <a:extLst>
              <a:ext uri="{FF2B5EF4-FFF2-40B4-BE49-F238E27FC236}">
                <a16:creationId xmlns:a16="http://schemas.microsoft.com/office/drawing/2014/main" id="{D4CA9535-4CED-A1B9-1FD4-218C0F7F173B}"/>
              </a:ext>
            </a:extLst>
          </p:cNvPr>
          <p:cNvSpPr txBox="1"/>
          <p:nvPr/>
        </p:nvSpPr>
        <p:spPr>
          <a:xfrm>
            <a:off x="3788860" y="713104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0.176mm/t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2760 mm/min</a:t>
            </a: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Ap:    24mm</a:t>
            </a:r>
          </a:p>
          <a:p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Ae:    1.2mm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2155576-321E-A2C0-9202-3BAF6E22DB09}"/>
              </a:ext>
            </a:extLst>
          </p:cNvPr>
          <p:cNvSpPr txBox="1"/>
          <p:nvPr/>
        </p:nvSpPr>
        <p:spPr>
          <a:xfrm>
            <a:off x="3026017" y="2654192"/>
            <a:ext cx="2280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HGHFE5120 1275 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059E1B5-BD1C-06F0-DC44-A52C3D58CC51}"/>
              </a:ext>
            </a:extLst>
          </p:cNvPr>
          <p:cNvSpPr txBox="1"/>
          <p:nvPr/>
        </p:nvSpPr>
        <p:spPr>
          <a:xfrm>
            <a:off x="2271839" y="6232009"/>
            <a:ext cx="2280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Tool life 145 min</a:t>
            </a:r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6705CEA-6046-31F1-AF27-A7C2AC5DB6E3}"/>
              </a:ext>
            </a:extLst>
          </p:cNvPr>
          <p:cNvSpPr txBox="1"/>
          <p:nvPr/>
        </p:nvSpPr>
        <p:spPr>
          <a:xfrm>
            <a:off x="7627475" y="6217164"/>
            <a:ext cx="2280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Tool life 79 min</a:t>
            </a: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2A3643D-462D-0F58-BC6A-322B2EF8FAC6}"/>
              </a:ext>
            </a:extLst>
          </p:cNvPr>
          <p:cNvSpPr txBox="1"/>
          <p:nvPr/>
        </p:nvSpPr>
        <p:spPr>
          <a:xfrm>
            <a:off x="7170884" y="2654192"/>
            <a:ext cx="30315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 company</a:t>
            </a:r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2C250900-3887-B1E4-D94E-14D4BCBE20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43" y="2365388"/>
            <a:ext cx="1508391" cy="678496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75B1CFF-411C-69CD-56C0-658F7341B36B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HGHFE5 Germany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623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Widescreen</PresentationFormat>
  <Paragraphs>59</Paragraphs>
  <Slides>8</Slides>
  <Notes>1</Notes>
  <HiddenSlides>0</HiddenSlides>
  <MMClips>3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403</cp:revision>
  <dcterms:created xsi:type="dcterms:W3CDTF">2019-03-29T12:25:00Z</dcterms:created>
  <dcterms:modified xsi:type="dcterms:W3CDTF">2026-08-03T16:11:48Z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